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3"/>
  </p:notesMasterIdLst>
  <p:sldIdLst>
    <p:sldId id="344" r:id="rId2"/>
    <p:sldId id="323" r:id="rId3"/>
    <p:sldId id="347" r:id="rId4"/>
    <p:sldId id="349" r:id="rId5"/>
    <p:sldId id="348" r:id="rId6"/>
    <p:sldId id="350" r:id="rId7"/>
    <p:sldId id="351" r:id="rId8"/>
    <p:sldId id="352" r:id="rId9"/>
    <p:sldId id="405" r:id="rId10"/>
    <p:sldId id="471" r:id="rId11"/>
    <p:sldId id="257" r:id="rId12"/>
    <p:sldId id="464" r:id="rId13"/>
    <p:sldId id="415" r:id="rId14"/>
    <p:sldId id="408" r:id="rId15"/>
    <p:sldId id="452" r:id="rId16"/>
    <p:sldId id="472" r:id="rId17"/>
    <p:sldId id="327" r:id="rId18"/>
    <p:sldId id="445" r:id="rId19"/>
    <p:sldId id="446" r:id="rId20"/>
    <p:sldId id="473" r:id="rId21"/>
    <p:sldId id="447" r:id="rId22"/>
    <p:sldId id="388" r:id="rId23"/>
    <p:sldId id="275" r:id="rId24"/>
    <p:sldId id="448" r:id="rId25"/>
    <p:sldId id="277" r:id="rId26"/>
    <p:sldId id="440" r:id="rId27"/>
    <p:sldId id="449" r:id="rId28"/>
    <p:sldId id="280" r:id="rId29"/>
    <p:sldId id="281" r:id="rId30"/>
    <p:sldId id="468" r:id="rId31"/>
    <p:sldId id="282" r:id="rId32"/>
    <p:sldId id="383" r:id="rId33"/>
    <p:sldId id="441" r:id="rId34"/>
    <p:sldId id="286" r:id="rId35"/>
    <p:sldId id="376" r:id="rId36"/>
    <p:sldId id="474" r:id="rId37"/>
    <p:sldId id="475" r:id="rId38"/>
    <p:sldId id="476" r:id="rId39"/>
    <p:sldId id="469" r:id="rId40"/>
    <p:sldId id="346" r:id="rId41"/>
    <p:sldId id="345" r:id="rId42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82830"/>
  </p:normalViewPr>
  <p:slideViewPr>
    <p:cSldViewPr snapToGrid="0" showGuides="1">
      <p:cViewPr varScale="1">
        <p:scale>
          <a:sx n="99" d="100"/>
          <a:sy n="99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Smith" userId="11455279_tp_dropbox" providerId="OAuth2" clId="{514D724F-FCBF-E541-8024-7887B034CAD3}"/>
    <pc:docChg chg="custSel addSld modSld">
      <pc:chgData name="Adam Smith" userId="11455279_tp_dropbox" providerId="OAuth2" clId="{514D724F-FCBF-E541-8024-7887B034CAD3}" dt="2018-04-23T13:19:58.923" v="500" actId="1076"/>
      <pc:docMkLst>
        <pc:docMk/>
      </pc:docMkLst>
      <pc:sldChg chg="modSp">
        <pc:chgData name="Adam Smith" userId="11455279_tp_dropbox" providerId="OAuth2" clId="{514D724F-FCBF-E541-8024-7887B034CAD3}" dt="2018-04-23T13:19:58.923" v="500" actId="1076"/>
        <pc:sldMkLst>
          <pc:docMk/>
          <pc:sldMk cId="2068929164" sldId="472"/>
        </pc:sldMkLst>
        <pc:spChg chg="mod">
          <ac:chgData name="Adam Smith" userId="11455279_tp_dropbox" providerId="OAuth2" clId="{514D724F-FCBF-E541-8024-7887B034CAD3}" dt="2018-04-23T13:19:58.923" v="500" actId="1076"/>
          <ac:spMkLst>
            <pc:docMk/>
            <pc:sldMk cId="2068929164" sldId="472"/>
            <ac:spMk id="356" creationId="{00000000-0000-0000-0000-000000000000}"/>
          </ac:spMkLst>
        </pc:spChg>
      </pc:sldChg>
      <pc:sldChg chg="modSp new">
        <pc:chgData name="Adam Smith" userId="11455279_tp_dropbox" providerId="OAuth2" clId="{514D724F-FCBF-E541-8024-7887B034CAD3}" dt="2018-04-19T19:10:58.171" v="498" actId="20577"/>
        <pc:sldMkLst>
          <pc:docMk/>
          <pc:sldMk cId="348504434" sldId="475"/>
        </pc:sldMkLst>
        <pc:spChg chg="mod">
          <ac:chgData name="Adam Smith" userId="11455279_tp_dropbox" providerId="OAuth2" clId="{514D724F-FCBF-E541-8024-7887B034CAD3}" dt="2018-04-19T19:05:51.961" v="19" actId="20577"/>
          <ac:spMkLst>
            <pc:docMk/>
            <pc:sldMk cId="348504434" sldId="475"/>
            <ac:spMk id="2" creationId="{04E6FFDB-5127-214B-B9D0-5C7AFCF28968}"/>
          </ac:spMkLst>
        </pc:spChg>
        <pc:spChg chg="mod">
          <ac:chgData name="Adam Smith" userId="11455279_tp_dropbox" providerId="OAuth2" clId="{514D724F-FCBF-E541-8024-7887B034CAD3}" dt="2018-04-19T19:10:58.171" v="498" actId="20577"/>
          <ac:spMkLst>
            <pc:docMk/>
            <pc:sldMk cId="348504434" sldId="475"/>
            <ac:spMk id="3" creationId="{CF418822-4238-F94C-A8E0-934CA0EEC6F8}"/>
          </ac:spMkLst>
        </pc:spChg>
      </pc:sldChg>
      <pc:sldChg chg="new">
        <pc:chgData name="Adam Smith" userId="11455279_tp_dropbox" providerId="OAuth2" clId="{514D724F-FCBF-E541-8024-7887B034CAD3}" dt="2018-04-19T19:11:51.830" v="499" actId="680"/>
        <pc:sldMkLst>
          <pc:docMk/>
          <pc:sldMk cId="1275192218" sldId="47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9T18:59:11.612"/>
    </inkml:context>
    <inkml:brush xml:id="br0">
      <inkml:brushProperty name="width" value="0.09086" units="cm"/>
      <inkml:brushProperty name="height" value="0.09086" units="cm"/>
    </inkml:brush>
  </inkml:definitions>
  <inkml:trace contextRef="#ctx0" brushRef="#br0">11 426 8355,'-6'-89'826,"1"11"1,5 2 0,0 18-1,0 19 1,0 14 0,1 9-1,3 5-209,4 4-591,2-3 1,0 7 0,-2-3-423,0 1 0,-6 2-1682,2 7 0,-13 7 0,-3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19T18:59:12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420 350 8355,'-73'-55'258,"6"0"0,0-5 0,8 10 679,9 10 1,11 9-931,13 12 1,7 3-1,6 5 1,6 2-433,11 5 1,10 12-1,16 15-1055,7 10 843,11 6 1,3 1-1,5-2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6" name="Shape 6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Say:</a:t>
            </a:r>
          </a:p>
          <a:p>
            <a:pPr marL="254000" lvl="0" indent="-228600">
              <a:buSzPct val="125000"/>
              <a:buChar char="•"/>
              <a:defRPr sz="1800"/>
            </a:pPr>
            <a:r>
              <a:rPr sz="1600" dirty="0"/>
              <a:t>e^\eps is roughly (1+eps)</a:t>
            </a:r>
          </a:p>
          <a:p>
            <a:pPr marL="254000" lvl="0" indent="-228600">
              <a:buSzPct val="125000"/>
              <a:buChar char="•"/>
              <a:defRPr sz="1800"/>
            </a:pPr>
            <a:r>
              <a:rPr sz="1600" dirty="0"/>
              <a:t>Same as requiring that probability distributions be off point for point by 1+eps.</a:t>
            </a:r>
            <a:endParaRPr lang="en-US" sz="1600" dirty="0"/>
          </a:p>
          <a:p>
            <a:pPr marL="254000" lvl="0" indent="-228600">
              <a:buSzPct val="125000"/>
              <a:buChar char="•"/>
              <a:defRPr sz="1800"/>
            </a:pPr>
            <a:endParaRPr lang="en-US" sz="1600" dirty="0"/>
          </a:p>
          <a:p>
            <a:pPr marL="334554" lvl="0" indent="-293914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This is a condition on the </a:t>
            </a:r>
            <a:r>
              <a:rPr lang="en-US" sz="2400" b="1" dirty="0">
                <a:uFill>
                  <a:solidFill/>
                </a:uFill>
              </a:rPr>
              <a:t>algorithm</a:t>
            </a:r>
            <a:r>
              <a:rPr lang="en-US" sz="2400" dirty="0">
                <a:uFill>
                  <a:solidFill/>
                </a:uFill>
              </a:rPr>
              <a:t>  A</a:t>
            </a:r>
          </a:p>
          <a:p>
            <a:pPr lvl="1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Saying a particular output is private makes no sense</a:t>
            </a:r>
          </a:p>
          <a:p>
            <a:pPr marL="334554" lvl="0" indent="-293914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Choice of distance measure matters</a:t>
            </a:r>
          </a:p>
          <a:p>
            <a:pPr marL="334554" lvl="0" indent="-293914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What is </a:t>
            </a:r>
            <a:r>
              <a:rPr lang="en-US" sz="2400" i="1" dirty="0">
                <a:solidFill>
                  <a:srgbClr val="D81E00"/>
                </a:solidFill>
                <a:uFill>
                  <a:solidFill/>
                </a:uFill>
              </a:rPr>
              <a:t>ε</a:t>
            </a:r>
            <a:r>
              <a:rPr lang="en-US" sz="2400" dirty="0">
                <a:uFill>
                  <a:solidFill/>
                </a:uFill>
              </a:rPr>
              <a:t>?</a:t>
            </a:r>
          </a:p>
          <a:p>
            <a:pPr lvl="1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Measure of information leakage</a:t>
            </a:r>
          </a:p>
          <a:p>
            <a:pPr lvl="1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Not too small (think    , not      )</a:t>
            </a:r>
          </a:p>
          <a:p>
            <a:pPr marL="254000" lvl="0" indent="-228600">
              <a:buSzPct val="125000"/>
              <a:buChar char="•"/>
              <a:defRPr sz="1800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81387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6" name="Shape 6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Say:</a:t>
            </a:r>
          </a:p>
          <a:p>
            <a:pPr marL="254000" lvl="0" indent="-228600">
              <a:buSzPct val="125000"/>
              <a:buChar char="•"/>
              <a:defRPr sz="1800"/>
            </a:pPr>
            <a:r>
              <a:rPr sz="1600" dirty="0"/>
              <a:t>e^\eps is roughly (1+eps)</a:t>
            </a:r>
          </a:p>
          <a:p>
            <a:pPr marL="254000" lvl="0" indent="-228600">
              <a:buSzPct val="125000"/>
              <a:buChar char="•"/>
              <a:defRPr sz="1800"/>
            </a:pPr>
            <a:r>
              <a:rPr sz="1600" dirty="0"/>
              <a:t>Same as requiring that probability distributions be off point for point by 1+eps.</a:t>
            </a:r>
            <a:endParaRPr lang="en-US" sz="1600" dirty="0"/>
          </a:p>
          <a:p>
            <a:pPr marL="254000" lvl="0" indent="-228600">
              <a:buSzPct val="125000"/>
              <a:buChar char="•"/>
              <a:defRPr sz="1800"/>
            </a:pPr>
            <a:endParaRPr lang="en-US" sz="1600" dirty="0"/>
          </a:p>
          <a:p>
            <a:pPr marL="334554" lvl="0" indent="-293914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This is a condition on the </a:t>
            </a:r>
            <a:r>
              <a:rPr lang="en-US" sz="2400" b="1" dirty="0">
                <a:uFill>
                  <a:solidFill/>
                </a:uFill>
              </a:rPr>
              <a:t>algorithm</a:t>
            </a:r>
            <a:r>
              <a:rPr lang="en-US" sz="2400" dirty="0">
                <a:uFill>
                  <a:solidFill/>
                </a:uFill>
              </a:rPr>
              <a:t>  A</a:t>
            </a:r>
          </a:p>
          <a:p>
            <a:pPr lvl="1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Saying a particular output is private makes no sense</a:t>
            </a:r>
          </a:p>
          <a:p>
            <a:pPr marL="334554" lvl="0" indent="-293914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Choice of distance measure matters</a:t>
            </a:r>
          </a:p>
          <a:p>
            <a:pPr marL="334554" lvl="0" indent="-293914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What is </a:t>
            </a:r>
            <a:r>
              <a:rPr lang="en-US" sz="2400" i="1" dirty="0">
                <a:solidFill>
                  <a:srgbClr val="D81E00"/>
                </a:solidFill>
                <a:uFill>
                  <a:solidFill/>
                </a:uFill>
              </a:rPr>
              <a:t>ε</a:t>
            </a:r>
            <a:r>
              <a:rPr lang="en-US" sz="2400" dirty="0">
                <a:uFill>
                  <a:solidFill/>
                </a:uFill>
              </a:rPr>
              <a:t>?</a:t>
            </a:r>
          </a:p>
          <a:p>
            <a:pPr lvl="1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Measure of information leakage</a:t>
            </a:r>
          </a:p>
          <a:p>
            <a:pPr lvl="1">
              <a:lnSpc>
                <a:spcPct val="100000"/>
              </a:lnSpc>
              <a:defRPr sz="1800">
                <a:uFillTx/>
              </a:defRPr>
            </a:pPr>
            <a:r>
              <a:rPr lang="en-US" sz="2400" dirty="0">
                <a:uFill>
                  <a:solidFill/>
                </a:uFill>
              </a:rPr>
              <a:t>Not too small (think    , not      )</a:t>
            </a:r>
          </a:p>
          <a:p>
            <a:pPr marL="254000" lvl="0" indent="-228600">
              <a:buSzPct val="125000"/>
              <a:buChar char="•"/>
              <a:defRPr sz="1800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68444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released accurately when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   insensitive to individual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Intuition:  </a:t>
                </a:r>
                <a:r>
                  <a:rPr lang="en-US" i="0" dirty="0" smtClean="0">
                    <a:latin typeface="Cambria Math" panose="02040503050406030204" pitchFamily="18" charset="0"/>
                  </a:rPr>
                  <a:t>𝑓(𝑥)</a:t>
                </a:r>
                <a:r>
                  <a:rPr lang="en-US" dirty="0"/>
                  <a:t> can be released accurately when </a:t>
                </a:r>
                <a:r>
                  <a:rPr lang="en-US" i="0" dirty="0" smtClean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   insensitive to individual </a:t>
                </a:r>
                <a:r>
                  <a:rPr lang="en-US" dirty="0" smtClean="0"/>
                  <a:t>entries </a:t>
                </a:r>
                <a:r>
                  <a:rPr lang="ar-AE" i="0" smtClean="0">
                    <a:latin typeface="Cambria Math" panose="02040503050406030204" pitchFamily="18" charset="0"/>
                  </a:rPr>
                  <a:t>𝑥_1,…,𝑥_𝑛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81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released accurately when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   insensitive to individual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Intuition:  </a:t>
                </a:r>
                <a:r>
                  <a:rPr lang="en-US" i="0" dirty="0" smtClean="0">
                    <a:latin typeface="Cambria Math" panose="02040503050406030204" pitchFamily="18" charset="0"/>
                  </a:rPr>
                  <a:t>𝑓(𝑥)</a:t>
                </a:r>
                <a:r>
                  <a:rPr lang="en-US" dirty="0"/>
                  <a:t> can be released accurately when </a:t>
                </a:r>
                <a:r>
                  <a:rPr lang="en-US" i="0" dirty="0" smtClean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   insensitive to individual </a:t>
                </a:r>
                <a:r>
                  <a:rPr lang="en-US" dirty="0" smtClean="0"/>
                  <a:t>entries </a:t>
                </a:r>
                <a:r>
                  <a:rPr lang="ar-AE" i="0" smtClean="0">
                    <a:latin typeface="Cambria Math" panose="02040503050406030204" pitchFamily="18" charset="0"/>
                  </a:rPr>
                  <a:t>𝑥_1,…,𝑥_𝑛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27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released accurately when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   insensitive to individual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Intuition:  </a:t>
                </a:r>
                <a:r>
                  <a:rPr lang="en-US" i="0" dirty="0" smtClean="0">
                    <a:latin typeface="Cambria Math" panose="02040503050406030204" pitchFamily="18" charset="0"/>
                  </a:rPr>
                  <a:t>𝑓(𝑥)</a:t>
                </a:r>
                <a:r>
                  <a:rPr lang="en-US" dirty="0"/>
                  <a:t> can be released accurately when </a:t>
                </a:r>
                <a:r>
                  <a:rPr lang="en-US" i="0" dirty="0" smtClean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   insensitive to individual </a:t>
                </a:r>
                <a:r>
                  <a:rPr lang="en-US" dirty="0" smtClean="0"/>
                  <a:t>entries </a:t>
                </a:r>
                <a:r>
                  <a:rPr lang="ar-AE" i="0" smtClean="0">
                    <a:latin typeface="Cambria Math" panose="02040503050406030204" pitchFamily="18" charset="0"/>
                  </a:rPr>
                  <a:t>𝑥_1,…,𝑥_𝑛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61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say: </a:t>
            </a:r>
          </a:p>
          <a:p>
            <a:pPr lvl="1"/>
            <a:r>
              <a:rPr lang="en-US" dirty="0"/>
              <a:t>maybe think DP is too conservative, but </a:t>
            </a:r>
          </a:p>
          <a:p>
            <a:pPr lvl="1"/>
            <a:r>
              <a:rPr lang="en-US" dirty="0"/>
              <a:t>in this basic setting it adds noise just above what attacks need.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Lots</a:t>
            </a:r>
            <a:r>
              <a:rPr lang="en-US" baseline="0" dirty="0"/>
              <a:t> of algorithms other than noise addition, but noise addition most commonly used</a:t>
            </a:r>
          </a:p>
          <a:p>
            <a:pPr lvl="1"/>
            <a:endParaRPr lang="en-US" baseline="0" dirty="0"/>
          </a:p>
          <a:p>
            <a:pPr lvl="1"/>
            <a:r>
              <a:rPr lang="en-US" baseline="0" dirty="0"/>
              <a:t>What can we say about how much an attacker learns? External knowledge?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7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06" name="Shape 10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One can formalize this in several ways. I will present one way which I find most convincing.</a:t>
            </a:r>
          </a:p>
        </p:txBody>
      </p:sp>
    </p:spTree>
    <p:extLst>
      <p:ext uri="{BB962C8B-B14F-4D97-AF65-F5344CB8AC3E}">
        <p14:creationId xmlns:p14="http://schemas.microsoft.com/office/powerpoint/2010/main" val="3204907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striking aspects of a academic career is the feeling</a:t>
            </a:r>
            <a:r>
              <a:rPr lang="en-US" baseline="0" dirty="0"/>
              <a:t> that “I can’t believe people actually pay me to do this”. So here are a few organizations that support my research.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5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cartoon I like by Rob </a:t>
            </a:r>
            <a:r>
              <a:rPr lang="en-US" dirty="0" err="1"/>
              <a:t>Cottingham</a:t>
            </a:r>
            <a:r>
              <a:rPr lang="en-US" dirty="0"/>
              <a:t>. I also like the caption.</a:t>
            </a:r>
          </a:p>
        </p:txBody>
      </p:sp>
    </p:spTree>
    <p:extLst>
      <p:ext uri="{BB962C8B-B14F-4D97-AF65-F5344CB8AC3E}">
        <p14:creationId xmlns:p14="http://schemas.microsoft.com/office/powerpoint/2010/main" val="173565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about mostly about privacy. Privacy can mean many things. </a:t>
            </a:r>
          </a:p>
          <a:p>
            <a:endParaRPr lang="en-US" dirty="0"/>
          </a:p>
          <a:p>
            <a:r>
              <a:rPr lang="en-US" dirty="0"/>
              <a:t>I’ll talk about privacy in</a:t>
            </a:r>
            <a:r>
              <a:rPr lang="en-US" baseline="0" dirty="0"/>
              <a:t> statistical databases. A good example to have in mind is the problem faced by the Census.</a:t>
            </a:r>
          </a:p>
          <a:p>
            <a:endParaRPr lang="en-US" baseline="0" dirty="0"/>
          </a:p>
          <a:p>
            <a:r>
              <a:rPr lang="en-US" baseline="0" dirty="0"/>
              <a:t>Imagine you have a server or agency---say the US Census bureau---that collects data from many individuals, and would like to make that data available, to the extent possible, for analysis by researchers.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census</a:t>
            </a:r>
            <a:r>
              <a:rPr lang="en-US" baseline="0" dirty="0"/>
              <a:t> can’t just publish its data </a:t>
            </a:r>
            <a:r>
              <a:rPr lang="mr-IN" baseline="0" dirty="0"/>
              <a:t>–</a:t>
            </a:r>
            <a:r>
              <a:rPr lang="en-US" baseline="0" dirty="0"/>
              <a:t> it is bound to keep responses confidential.</a:t>
            </a:r>
          </a:p>
          <a:p>
            <a:endParaRPr lang="en-US" dirty="0"/>
          </a:p>
          <a:p>
            <a:r>
              <a:rPr lang="en-US" dirty="0"/>
              <a:t>Collections of personal information</a:t>
            </a:r>
            <a:r>
              <a:rPr lang="en-US" baseline="0" dirty="0"/>
              <a:t> are now ubiquitous. </a:t>
            </a:r>
            <a:endParaRPr lang="en-US" dirty="0"/>
          </a:p>
          <a:p>
            <a:r>
              <a:rPr lang="en-US" dirty="0"/>
              <a:t>Benefits to society to mining and having access to this data,</a:t>
            </a:r>
            <a:br>
              <a:rPr lang="en-US" dirty="0"/>
            </a:br>
            <a:r>
              <a:rPr lang="en-US" dirty="0"/>
              <a:t>especially</a:t>
            </a:r>
            <a:r>
              <a:rPr lang="en-US" baseline="0" dirty="0"/>
              <a:t> in *aggregate*. </a:t>
            </a:r>
          </a:p>
          <a:p>
            <a:endParaRPr lang="en-US" baseline="0" dirty="0"/>
          </a:p>
          <a:p>
            <a:r>
              <a:rPr lang="en-US" baseline="0" dirty="0"/>
              <a:t>But what makes these data valuable is exactly what makes them sensitive, namely that they reveal many details about our lives. </a:t>
            </a:r>
          </a:p>
          <a:p>
            <a:endParaRPr lang="en-US" baseline="0" dirty="0"/>
          </a:p>
          <a:p>
            <a:r>
              <a:rPr lang="en-US" baseline="0" dirty="0"/>
              <a:t>So we really have a tension between two fundamental goals. </a:t>
            </a:r>
          </a:p>
          <a:p>
            <a:endParaRPr lang="en-US" baseline="0" dirty="0"/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594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ask whether it’s too late</a:t>
            </a:r>
            <a:r>
              <a:rPr lang="en-US" baseline="0" dirty="0"/>
              <a:t> for privacy. </a:t>
            </a:r>
            <a:br>
              <a:rPr lang="en-US" baseline="0" dirty="0"/>
            </a:br>
            <a:r>
              <a:rPr lang="en-US" baseline="0" dirty="0"/>
              <a:t>There is still time, and it is important. </a:t>
            </a:r>
          </a:p>
          <a:p>
            <a:r>
              <a:rPr lang="en-US" baseline="0" dirty="0"/>
              <a:t>We generate private data all the time. </a:t>
            </a:r>
            <a:br>
              <a:rPr lang="en-US" baseline="0" dirty="0"/>
            </a:br>
            <a:r>
              <a:rPr lang="en-US" baseline="0" dirty="0"/>
              <a:t>Questions of data privacy are tied to how we exercise basic rights like freedom of expression and association. And it suffices to imagine a life with no privacy at all to see just how important it 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9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instructive to first think about the obvious strategy. If we</a:t>
            </a:r>
            <a:r>
              <a:rPr lang="en-US" baseline="0" dirty="0"/>
              <a:t> want to make data available for broad use, why not just remove identifying information </a:t>
            </a:r>
            <a:r>
              <a:rPr lang="mr-IN" baseline="0" dirty="0"/>
              <a:t>–</a:t>
            </a:r>
            <a:r>
              <a:rPr lang="en-US" baseline="0" dirty="0"/>
              <a:t> things like names, social security numbers, and exact addresses, and publish what’s left? </a:t>
            </a:r>
          </a:p>
          <a:p>
            <a:endParaRPr lang="en-US" baseline="0" dirty="0"/>
          </a:p>
          <a:p>
            <a:r>
              <a:rPr lang="en-US" baseline="0" dirty="0"/>
              <a:t>The problem is, that doesn’t work. Consider the following photograph, where the subject’s face has been blurred. Most of us recognize him instantly, because there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8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0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insights</a:t>
            </a:r>
            <a:r>
              <a:rPr lang="en-US" baseline="0" dirty="0"/>
              <a:t> is to define privacy in terms of the algorithm.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45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7869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83590" indent="-285750">
              <a:spcBef>
                <a:spcPts val="500"/>
              </a:spcBef>
              <a:buClr>
                <a:srgbClr val="000000"/>
              </a:buClr>
              <a:buFont typeface="Wingdings"/>
              <a:buChar char=""/>
              <a:defRPr sz="2400"/>
            </a:lvl2pPr>
            <a:lvl3pPr marL="1183639" indent="-228600">
              <a:spcBef>
                <a:spcPts val="400"/>
              </a:spcBef>
              <a:buClrTx/>
              <a:buFontTx/>
              <a:defRPr sz="2000"/>
            </a:lvl3pPr>
            <a:lvl4pPr marL="1640839" indent="-228600">
              <a:spcBef>
                <a:spcPts val="400"/>
              </a:spcBef>
              <a:buClrTx/>
              <a:buFontTx/>
              <a:buChar char="–"/>
              <a:defRPr sz="1800"/>
            </a:lvl4pPr>
            <a:lvl5pPr marL="2098039" indent="-228600">
              <a:spcBef>
                <a:spcPts val="400"/>
              </a:spcBef>
              <a:buClrTx/>
              <a:buFontTx/>
              <a:buChar char="»"/>
              <a:defRPr sz="1800"/>
            </a:lvl5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21791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  <p:sldLayoutId id="2147483671" r:id="rId8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10" Type="http://schemas.openxmlformats.org/officeDocument/2006/relationships/image" Target="../media/image27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32.(null)"/><Relationship Id="rId4" Type="http://schemas.openxmlformats.org/officeDocument/2006/relationships/image" Target="../media/image22.png"/><Relationship Id="rId9" Type="http://schemas.openxmlformats.org/officeDocument/2006/relationships/image" Target="../media/image31.(null)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12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5" Type="http://schemas.openxmlformats.org/officeDocument/2006/relationships/image" Target="../media/image290.png"/><Relationship Id="rId10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290.png"/><Relationship Id="rId19" Type="http://schemas.openxmlformats.org/officeDocument/2006/relationships/image" Target="../media/image481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7.png"/><Relationship Id="rId7" Type="http://schemas.openxmlformats.org/officeDocument/2006/relationships/image" Target="../media/image2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50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customXml" Target="../ink/ink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nologyreview.com/s/602933/how-to-hold-algorithms-accountable/" TargetMode="External"/><Relationship Id="rId3" Type="http://schemas.openxmlformats.org/officeDocument/2006/relationships/hyperlink" Target="https://www.nytimes.com/2018/03/19/opinion/facebook-cambridge-analytica.html" TargetMode="External"/><Relationship Id="rId7" Type="http://schemas.openxmlformats.org/officeDocument/2006/relationships/hyperlink" Target="https://www.wired.com/story/ai-experts-want-to-end-black-box-algorithms-in-government/" TargetMode="External"/><Relationship Id="rId2" Type="http://schemas.openxmlformats.org/officeDocument/2006/relationships/hyperlink" Target="https://theconversation.com/ethics-by-numbers-how-to-build-machine-learning-that-cares-853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ivacytools.seas.harvard.edu/files/privacytools/files/pedagogical-document-dp_new.pdf" TargetMode="External"/><Relationship Id="rId5" Type="http://schemas.openxmlformats.org/officeDocument/2006/relationships/hyperlink" Target="https://www.cs.utexas.edu/~shmat/shmat_cacm10.pdf" TargetMode="External"/><Relationship Id="rId10" Type="http://schemas.openxmlformats.org/officeDocument/2006/relationships/hyperlink" Target="https://www.propublica.org/article/machine-bias-risk-assessments-in-criminal-sentencing" TargetMode="External"/><Relationship Id="rId4" Type="http://schemas.openxmlformats.org/officeDocument/2006/relationships/hyperlink" Target="https://www.nytimes.com/2018/01/30/opinion/strava-privacy.html" TargetMode="External"/><Relationship Id="rId9" Type="http://schemas.openxmlformats.org/officeDocument/2006/relationships/hyperlink" Target="https://www.newyorker.com/tech/elements/new-york-citys-bold-flawed-attempt-to-make-algorithms-accountabl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.org/about-acm/acm-code-of-ethics-and-professional-condu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nologyreview.com/s/602933/how-to-hold-algorithms-accountabl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>
                <a:solidFill>
                  <a:schemeClr val="tx1"/>
                </a:solidFill>
              </a:rPr>
              <a:t>Lectures 20-21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>
                <a:solidFill>
                  <a:schemeClr val="tx1"/>
                </a:solidFill>
              </a:rPr>
              <a:t>Ethics in </a:t>
            </a:r>
            <a:r>
              <a:rPr lang="en-US" sz="5400" dirty="0">
                <a:solidFill>
                  <a:schemeClr val="tx1"/>
                </a:solidFill>
              </a:rPr>
              <a:t>data science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1BEF-DDB8-034D-89AA-2D955E583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of Statistical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69F5F-D5B4-424D-A44E-AA49499EE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588B5-2DA7-5744-9F0C-FDD60EBA9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DFA26-EE40-4E23-91C0-5D38B2ACBDF7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4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Privacy in Statistical Databases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4356" y="3747186"/>
            <a:ext cx="8575288" cy="2893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Large collections of personal information</a:t>
            </a:r>
          </a:p>
          <a:p>
            <a:r>
              <a:rPr lang="en-US" dirty="0"/>
              <a:t>census data</a:t>
            </a:r>
          </a:p>
          <a:p>
            <a:r>
              <a:rPr lang="en-US" dirty="0"/>
              <a:t>medical/public health</a:t>
            </a:r>
          </a:p>
          <a:p>
            <a:r>
              <a:rPr lang="en-US" dirty="0"/>
              <a:t>social networks</a:t>
            </a:r>
          </a:p>
          <a:p>
            <a:r>
              <a:rPr lang="en-US" dirty="0"/>
              <a:t>education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50" name="Shape 50"/>
          <p:cNvSpPr/>
          <p:nvPr/>
        </p:nvSpPr>
        <p:spPr>
          <a:xfrm>
            <a:off x="1408021" y="1028158"/>
            <a:ext cx="15875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57200">
              <a:defRPr sz="2700">
                <a:uFillTx/>
              </a:defRPr>
            </a:lvl1pPr>
          </a:lstStyle>
          <a:p>
            <a:pPr lvl="0">
              <a:defRPr sz="1800"/>
            </a:pPr>
            <a:r>
              <a:rPr sz="2700" dirty="0"/>
              <a:t>Individuals</a:t>
            </a:r>
          </a:p>
        </p:txBody>
      </p:sp>
      <p:pic>
        <p:nvPicPr>
          <p:cNvPr id="55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7755" y="2289890"/>
            <a:ext cx="77145" cy="439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 flipH="1" flipV="1">
            <a:off x="2325969" y="1737993"/>
            <a:ext cx="1411638" cy="191860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 flipV="1">
            <a:off x="2182581" y="2215951"/>
            <a:ext cx="1548653" cy="81430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2450238" y="2647063"/>
            <a:ext cx="1271438" cy="52480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5" name="Group 65"/>
          <p:cNvGrpSpPr/>
          <p:nvPr/>
        </p:nvGrpSpPr>
        <p:grpSpPr>
          <a:xfrm>
            <a:off x="2115667" y="1594606"/>
            <a:ext cx="181625" cy="353689"/>
            <a:chOff x="0" y="0"/>
            <a:chExt cx="181623" cy="353688"/>
          </a:xfrm>
        </p:grpSpPr>
        <p:sp>
          <p:nvSpPr>
            <p:cNvPr id="59" name="Shape 59"/>
            <p:cNvSpPr/>
            <p:nvPr/>
          </p:nvSpPr>
          <p:spPr>
            <a:xfrm flipH="1">
              <a:off x="86032" y="76473"/>
              <a:ext cx="1" cy="18162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82845" y="235792"/>
              <a:ext cx="98779" cy="1178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0" y="242165"/>
              <a:ext cx="82846" cy="11152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89218"/>
              <a:ext cx="79660" cy="3823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47795" y="0"/>
              <a:ext cx="76475" cy="76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 flipV="1">
              <a:off x="89218" y="95591"/>
              <a:ext cx="79661" cy="318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953162" y="2101241"/>
            <a:ext cx="181625" cy="353690"/>
            <a:chOff x="0" y="0"/>
            <a:chExt cx="181623" cy="353688"/>
          </a:xfrm>
        </p:grpSpPr>
        <p:sp>
          <p:nvSpPr>
            <p:cNvPr id="66" name="Shape 66"/>
            <p:cNvSpPr/>
            <p:nvPr/>
          </p:nvSpPr>
          <p:spPr>
            <a:xfrm flipH="1">
              <a:off x="86032" y="76473"/>
              <a:ext cx="1" cy="18162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2845" y="235792"/>
              <a:ext cx="98779" cy="1178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flipH="1">
              <a:off x="0" y="242165"/>
              <a:ext cx="82846" cy="11152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89218"/>
              <a:ext cx="79660" cy="3823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795" y="0"/>
              <a:ext cx="76475" cy="76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flipV="1">
              <a:off x="89218" y="95591"/>
              <a:ext cx="79661" cy="318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2230377" y="2999802"/>
            <a:ext cx="181625" cy="353689"/>
            <a:chOff x="0" y="0"/>
            <a:chExt cx="181623" cy="353688"/>
          </a:xfrm>
        </p:grpSpPr>
        <p:sp>
          <p:nvSpPr>
            <p:cNvPr id="73" name="Shape 73"/>
            <p:cNvSpPr/>
            <p:nvPr/>
          </p:nvSpPr>
          <p:spPr>
            <a:xfrm flipH="1">
              <a:off x="86032" y="76473"/>
              <a:ext cx="1" cy="18162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82845" y="235792"/>
              <a:ext cx="98779" cy="1178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flipH="1">
              <a:off x="0" y="242165"/>
              <a:ext cx="82846" cy="11152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89218"/>
              <a:ext cx="79660" cy="3823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47795" y="0"/>
              <a:ext cx="76475" cy="76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V="1">
              <a:off x="89218" y="95591"/>
              <a:ext cx="79661" cy="318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1" name="Shape 81"/>
          <p:cNvSpPr/>
          <p:nvPr/>
        </p:nvSpPr>
        <p:spPr>
          <a:xfrm flipH="1" flipV="1">
            <a:off x="5605423" y="2636280"/>
            <a:ext cx="1262135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 flipV="1">
            <a:off x="5605423" y="2111476"/>
            <a:ext cx="1262135" cy="0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798068" y="1700576"/>
            <a:ext cx="8890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57200">
              <a:defRPr sz="1900">
                <a:uFillTx/>
              </a:defRPr>
            </a:lvl1pPr>
          </a:lstStyle>
          <a:p>
            <a:pPr lvl="0">
              <a:defRPr sz="1800"/>
            </a:pPr>
            <a:r>
              <a:rPr sz="1900"/>
              <a:t>queries</a:t>
            </a:r>
          </a:p>
        </p:txBody>
      </p:sp>
      <p:sp>
        <p:nvSpPr>
          <p:cNvPr id="84" name="Shape 84"/>
          <p:cNvSpPr/>
          <p:nvPr/>
        </p:nvSpPr>
        <p:spPr>
          <a:xfrm>
            <a:off x="5788741" y="2283412"/>
            <a:ext cx="8890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57200">
              <a:defRPr sz="1900">
                <a:uFillTx/>
              </a:defRPr>
            </a:lvl1pPr>
          </a:lstStyle>
          <a:p>
            <a:pPr lvl="0">
              <a:defRPr sz="1800"/>
            </a:pPr>
            <a:r>
              <a:rPr sz="1900"/>
              <a:t>answers</a:t>
            </a:r>
          </a:p>
        </p:txBody>
      </p:sp>
      <p:sp>
        <p:nvSpPr>
          <p:cNvPr id="40" name="Shape 50"/>
          <p:cNvSpPr/>
          <p:nvPr/>
        </p:nvSpPr>
        <p:spPr>
          <a:xfrm>
            <a:off x="6503807" y="1024749"/>
            <a:ext cx="227443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57200">
              <a:defRPr sz="2700">
                <a:uFillTx/>
              </a:defRPr>
            </a:lvl1pPr>
          </a:lstStyle>
          <a:p>
            <a:pPr lvl="0">
              <a:defRPr sz="1800"/>
            </a:pPr>
            <a:r>
              <a:rPr lang="en-US" sz="2700" dirty="0"/>
              <a:t>Researchers</a:t>
            </a:r>
            <a:endParaRPr sz="2700" dirty="0"/>
          </a:p>
        </p:txBody>
      </p:sp>
      <p:sp>
        <p:nvSpPr>
          <p:cNvPr id="2" name="Rounded Rectangle 1"/>
          <p:cNvSpPr/>
          <p:nvPr/>
        </p:nvSpPr>
        <p:spPr>
          <a:xfrm>
            <a:off x="5738999" y="5480654"/>
            <a:ext cx="2782572" cy="1225868"/>
          </a:xfrm>
          <a:prstGeom prst="roundRect">
            <a:avLst/>
          </a:prstGeom>
          <a:gradFill>
            <a:gsLst>
              <a:gs pos="0">
                <a:srgbClr val="FD95A5"/>
              </a:gs>
              <a:gs pos="46000">
                <a:srgbClr val="FFD7DE"/>
              </a:gs>
              <a:gs pos="100000">
                <a:srgbClr val="FFE5FC"/>
              </a:gs>
            </a:gsLst>
          </a:gradFill>
          <a:ln>
            <a:solidFill>
              <a:srgbClr val="FFE5F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Valuable because </a:t>
            </a:r>
            <a:br>
              <a:rPr lang="en-US" sz="2400" i="0" dirty="0">
                <a:uFill>
                  <a:solidFill/>
                </a:uFill>
                <a:latin typeface="+mj-lt"/>
              </a:rPr>
            </a:br>
            <a:r>
              <a:rPr lang="en-US" sz="2400" i="0" dirty="0">
                <a:uFill>
                  <a:solidFill/>
                </a:uFill>
                <a:latin typeface="+mj-lt"/>
              </a:rPr>
              <a:t>they reveal so much </a:t>
            </a:r>
            <a:br>
              <a:rPr lang="en-US" sz="2400" i="0" dirty="0">
                <a:uFill>
                  <a:solidFill/>
                </a:uFill>
                <a:latin typeface="+mj-lt"/>
              </a:rPr>
            </a:br>
            <a:r>
              <a:rPr lang="en-US" sz="2400" i="0" dirty="0">
                <a:uFill>
                  <a:solidFill/>
                </a:uFill>
                <a:latin typeface="+mj-lt"/>
              </a:rPr>
              <a:t>about our lives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738999" y="4503470"/>
            <a:ext cx="2616312" cy="817245"/>
          </a:xfrm>
          <a:prstGeom prst="round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Statistical analysis benefits society</a:t>
            </a:r>
          </a:p>
        </p:txBody>
      </p:sp>
      <p:sp>
        <p:nvSpPr>
          <p:cNvPr id="48" name="Shape 48"/>
          <p:cNvSpPr/>
          <p:nvPr/>
        </p:nvSpPr>
        <p:spPr>
          <a:xfrm>
            <a:off x="3737607" y="1843144"/>
            <a:ext cx="1782255" cy="869884"/>
          </a:xfrm>
          <a:prstGeom prst="rect">
            <a:avLst/>
          </a:prstGeom>
          <a:solidFill>
            <a:schemeClr val="bg1"/>
          </a:solidFill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57200">
              <a:defRPr sz="3000">
                <a:uFillTx/>
              </a:defRPr>
            </a:pPr>
            <a:r>
              <a:rPr lang="en-US" sz="3200" dirty="0"/>
              <a:t>“Agency”</a:t>
            </a:r>
            <a:endParaRPr sz="4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26691" r="7214" b="27133"/>
          <a:stretch/>
        </p:blipFill>
        <p:spPr>
          <a:xfrm>
            <a:off x="3833199" y="1948296"/>
            <a:ext cx="1635684" cy="6688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48658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0" grpId="0" animBg="1"/>
      <p:bldP spid="56" grpId="0" animBg="1"/>
      <p:bldP spid="57" grpId="0" animBg="1"/>
      <p:bldP spid="58" grpId="0" animBg="1"/>
      <p:bldP spid="81" grpId="0" animBg="1"/>
      <p:bldP spid="82" grpId="0" animBg="1"/>
      <p:bldP spid="83" grpId="0" animBg="1"/>
      <p:bldP spid="84" grpId="0" animBg="1"/>
      <p:bldP spid="40" grpId="0" animBg="1"/>
      <p:bldP spid="2" grpId="0" animBg="1"/>
      <p:bldP spid="42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E7B8B-ECFD-A14E-B2B3-D898D22374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458C3-1C6F-2645-B40E-E8D6AF514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688"/>
            <a:ext cx="9144000" cy="579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6B7BC-4691-5A45-8268-FFB76029E3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524314"/>
            <a:ext cx="9144000" cy="579926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2515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Two conflicting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4356" y="915611"/>
            <a:ext cx="8575288" cy="57249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Utility</a:t>
            </a:r>
            <a:r>
              <a:rPr lang="en-US" dirty="0"/>
              <a:t>: release aggregate statistics</a:t>
            </a:r>
          </a:p>
          <a:p>
            <a:r>
              <a:rPr lang="en-US" dirty="0">
                <a:solidFill>
                  <a:srgbClr val="C00000"/>
                </a:solidFill>
              </a:rPr>
              <a:t>Privacy</a:t>
            </a:r>
            <a:r>
              <a:rPr lang="en-US" dirty="0"/>
              <a:t>: individual information stays hidden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900" b="1" dirty="0"/>
              <a:t>How do we define “</a:t>
            </a:r>
            <a:r>
              <a:rPr lang="en-US" sz="3900" b="1" dirty="0">
                <a:solidFill>
                  <a:srgbClr val="C00000"/>
                </a:solidFill>
              </a:rPr>
              <a:t>privacy</a:t>
            </a:r>
            <a:r>
              <a:rPr lang="en-US" sz="3900" b="1" dirty="0"/>
              <a:t>”?</a:t>
            </a:r>
          </a:p>
          <a:p>
            <a:r>
              <a:rPr lang="en-US" dirty="0"/>
              <a:t>Studied since 1960’s in 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Databases &amp; data mining</a:t>
            </a:r>
          </a:p>
          <a:p>
            <a:pPr lvl="1"/>
            <a:r>
              <a:rPr lang="en-US" dirty="0"/>
              <a:t>Cryptography</a:t>
            </a:r>
          </a:p>
          <a:p>
            <a:r>
              <a:rPr lang="en-US" dirty="0"/>
              <a:t>This talk: </a:t>
            </a:r>
            <a:r>
              <a:rPr lang="en-US" dirty="0">
                <a:solidFill>
                  <a:srgbClr val="C00000"/>
                </a:solidFill>
              </a:rPr>
              <a:t>Rigorous foundations and analysis 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13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40541" y="2049791"/>
            <a:ext cx="5462900" cy="1162985"/>
            <a:chOff x="887100" y="2202191"/>
            <a:chExt cx="7282921" cy="1550445"/>
          </a:xfrm>
        </p:grpSpPr>
        <p:sp>
          <p:nvSpPr>
            <p:cNvPr id="43" name="Isosceles Triangle 42"/>
            <p:cNvSpPr/>
            <p:nvPr/>
          </p:nvSpPr>
          <p:spPr bwMode="auto">
            <a:xfrm>
              <a:off x="4454953" y="3271833"/>
              <a:ext cx="172217" cy="480803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 rot="10800000">
              <a:off x="1249061" y="3158010"/>
              <a:ext cx="6531758" cy="10433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887100" y="2202841"/>
              <a:ext cx="1940138" cy="930830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Utility</a:t>
              </a: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6229883" y="2202191"/>
              <a:ext cx="1940138" cy="930830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Privacy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221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attempt: Remove obvious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4338671"/>
            <a:ext cx="8575288" cy="22653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Everything is an identifier</a:t>
            </a:r>
          </a:p>
          <a:p>
            <a:r>
              <a:rPr lang="en-US" dirty="0"/>
              <a:t>Attacker has external </a:t>
            </a:r>
            <a:br>
              <a:rPr lang="en-US" dirty="0"/>
            </a:br>
            <a:r>
              <a:rPr lang="en-US" dirty="0"/>
              <a:t>information</a:t>
            </a:r>
          </a:p>
          <a:p>
            <a:r>
              <a:rPr lang="en-US" dirty="0"/>
              <a:t>“Anonymization” schemes </a:t>
            </a:r>
            <a:br>
              <a:rPr lang="en-US" dirty="0"/>
            </a:br>
            <a:r>
              <a:rPr lang="en-US" dirty="0"/>
              <a:t>are regularly broken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4" name="Picture 10" descr="http://www.genesandhealth.org/sites/elgh.mrmdev.co.uk/files/content/DNA_Double_Helix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77" y="1652287"/>
            <a:ext cx="2419449" cy="18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611759"/>
            <a:ext cx="3288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Images: </a:t>
            </a:r>
            <a:r>
              <a:rPr lang="en-US" sz="1000" dirty="0" err="1">
                <a:latin typeface="+mj-lt"/>
              </a:rPr>
              <a:t>whitehouse.gov</a:t>
            </a:r>
            <a:r>
              <a:rPr lang="en-US" sz="1000" dirty="0">
                <a:latin typeface="+mj-lt"/>
              </a:rPr>
              <a:t>, </a:t>
            </a:r>
            <a:r>
              <a:rPr lang="en-US" sz="1000" dirty="0" err="1">
                <a:latin typeface="+mj-lt"/>
              </a:rPr>
              <a:t>genesandhealth.org</a:t>
            </a:r>
            <a:r>
              <a:rPr lang="en-US" sz="1000" dirty="0">
                <a:latin typeface="+mj-lt"/>
              </a:rPr>
              <a:t>, </a:t>
            </a:r>
            <a:r>
              <a:rPr lang="en-US" sz="1000" dirty="0" err="1">
                <a:latin typeface="+mj-lt"/>
              </a:rPr>
              <a:t>medium.com</a:t>
            </a:r>
            <a:endParaRPr lang="en-US" sz="1000" i="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3350" y="6373967"/>
            <a:ext cx="315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1800" i="0" dirty="0" err="1">
                <a:solidFill>
                  <a:schemeClr val="accent2"/>
                </a:solidFill>
                <a:latin typeface="+mj-lt"/>
              </a:rPr>
              <a:t>Ganta</a:t>
            </a:r>
            <a:r>
              <a:rPr lang="en-US" sz="1800" i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i="0" dirty="0" err="1">
                <a:solidFill>
                  <a:schemeClr val="accent2"/>
                </a:solidFill>
                <a:latin typeface="+mj-lt"/>
              </a:rPr>
              <a:t>Kasiviswanathan</a:t>
            </a:r>
            <a:r>
              <a:rPr lang="en-US" sz="1800" i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i="0" dirty="0">
                <a:solidFill>
                  <a:srgbClr val="C00000"/>
                </a:solidFill>
                <a:latin typeface="+mj-lt"/>
              </a:rPr>
              <a:t>S </a:t>
            </a:r>
            <a:r>
              <a:rPr lang="en-US" sz="1800" i="0" dirty="0">
                <a:solidFill>
                  <a:schemeClr val="accent2"/>
                </a:solidFill>
                <a:latin typeface="+mj-lt"/>
              </a:rPr>
              <a:t>’08]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586694" y="5620094"/>
            <a:ext cx="2957491" cy="730030"/>
            <a:chOff x="5604485" y="4528608"/>
            <a:chExt cx="3361483" cy="977902"/>
          </a:xfrm>
        </p:grpSpPr>
        <p:sp>
          <p:nvSpPr>
            <p:cNvPr id="18" name="Shape 307"/>
            <p:cNvSpPr/>
            <p:nvPr/>
          </p:nvSpPr>
          <p:spPr>
            <a:xfrm>
              <a:off x="6353705" y="5056094"/>
              <a:ext cx="571465" cy="398824"/>
            </a:xfrm>
            <a:prstGeom prst="rect">
              <a:avLst/>
            </a:prstGeom>
            <a:noFill/>
            <a:ln w="25400" cap="flat">
              <a:solidFill>
                <a:srgbClr val="000000">
                  <a:alpha val="49000"/>
                </a:srgbClr>
              </a:solidFill>
              <a:prstDash val="solid"/>
              <a:miter lim="400000"/>
            </a:ln>
            <a:effectLst>
              <a:outerShdw blurRad="38100" dist="381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000000">
                      <a:alpha val="50000"/>
                    </a:srgbClr>
                  </a:solidFill>
                  <a:uFillTx/>
                </a:defRPr>
              </a:pPr>
              <a:endParaRPr sz="2800"/>
            </a:p>
          </p:txBody>
        </p:sp>
        <p:sp>
          <p:nvSpPr>
            <p:cNvPr id="19" name="Shape 308"/>
            <p:cNvSpPr/>
            <p:nvPr/>
          </p:nvSpPr>
          <p:spPr>
            <a:xfrm>
              <a:off x="6365580" y="5052650"/>
              <a:ext cx="563096" cy="407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marL="0" marR="0" algn="ctr" defTabSz="457200">
                <a:defRPr sz="1000">
                  <a:solidFill>
                    <a:srgbClr val="000000">
                      <a:alpha val="50000"/>
                    </a:srgbClr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 dirty="0">
                  <a:solidFill>
                    <a:srgbClr val="000000">
                      <a:alpha val="50000"/>
                    </a:srgbClr>
                  </a:solidFill>
                </a:rPr>
                <a:t>Hospital B</a:t>
              </a:r>
            </a:p>
          </p:txBody>
        </p:sp>
        <p:sp>
          <p:nvSpPr>
            <p:cNvPr id="20" name="Shape 309"/>
            <p:cNvSpPr/>
            <p:nvPr/>
          </p:nvSpPr>
          <p:spPr>
            <a:xfrm flipH="1">
              <a:off x="6947491" y="5153222"/>
              <a:ext cx="1184820" cy="108844"/>
            </a:xfrm>
            <a:prstGeom prst="line">
              <a:avLst/>
            </a:prstGeom>
            <a:noFill/>
            <a:ln w="38100" cap="flat">
              <a:solidFill>
                <a:srgbClr val="000000">
                  <a:alpha val="49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1" name="Shape 310"/>
            <p:cNvSpPr/>
            <p:nvPr/>
          </p:nvSpPr>
          <p:spPr>
            <a:xfrm>
              <a:off x="6353706" y="4536653"/>
              <a:ext cx="571465" cy="398824"/>
            </a:xfrm>
            <a:prstGeom prst="rect">
              <a:avLst/>
            </a:prstGeom>
            <a:noFill/>
            <a:ln w="25400" cap="flat">
              <a:solidFill>
                <a:srgbClr val="000000">
                  <a:alpha val="49000"/>
                </a:srgbClr>
              </a:solidFill>
              <a:prstDash val="solid"/>
              <a:miter lim="400000"/>
            </a:ln>
            <a:effectLst>
              <a:outerShdw blurRad="38100" dist="381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000000">
                      <a:alpha val="50000"/>
                    </a:srgbClr>
                  </a:solidFill>
                  <a:uFillTx/>
                </a:defRPr>
              </a:pPr>
              <a:endParaRPr sz="2800"/>
            </a:p>
          </p:txBody>
        </p:sp>
        <p:sp>
          <p:nvSpPr>
            <p:cNvPr id="22" name="Shape 311"/>
            <p:cNvSpPr/>
            <p:nvPr/>
          </p:nvSpPr>
          <p:spPr>
            <a:xfrm flipH="1" flipV="1">
              <a:off x="6932044" y="4742716"/>
              <a:ext cx="1205901" cy="186264"/>
            </a:xfrm>
            <a:prstGeom prst="line">
              <a:avLst/>
            </a:prstGeom>
            <a:noFill/>
            <a:ln w="38100" cap="flat">
              <a:solidFill>
                <a:srgbClr val="000000">
                  <a:alpha val="49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3" name="Shape 312"/>
            <p:cNvSpPr/>
            <p:nvPr/>
          </p:nvSpPr>
          <p:spPr>
            <a:xfrm>
              <a:off x="6368948" y="4528608"/>
              <a:ext cx="563096" cy="407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marL="0" marR="0" algn="ctr" defTabSz="457200">
                <a:defRPr sz="1000">
                  <a:solidFill>
                    <a:srgbClr val="000000">
                      <a:alpha val="50000"/>
                    </a:srgbClr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 dirty="0">
                  <a:solidFill>
                    <a:srgbClr val="000000">
                      <a:alpha val="50000"/>
                    </a:srgbClr>
                  </a:solidFill>
                </a:rPr>
                <a:t>Hospital A</a:t>
              </a:r>
            </a:p>
          </p:txBody>
        </p:sp>
        <p:sp>
          <p:nvSpPr>
            <p:cNvPr id="24" name="Shape 313"/>
            <p:cNvSpPr/>
            <p:nvPr/>
          </p:nvSpPr>
          <p:spPr>
            <a:xfrm flipH="1">
              <a:off x="5733724" y="4746213"/>
              <a:ext cx="613976" cy="80250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5" name="Shape 314"/>
            <p:cNvSpPr/>
            <p:nvPr/>
          </p:nvSpPr>
          <p:spPr>
            <a:xfrm flipH="1">
              <a:off x="5732788" y="4809606"/>
              <a:ext cx="613977" cy="448302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6" name="Shape 315"/>
            <p:cNvSpPr/>
            <p:nvPr/>
          </p:nvSpPr>
          <p:spPr>
            <a:xfrm flipH="1" flipV="1">
              <a:off x="5708917" y="4635594"/>
              <a:ext cx="637847" cy="16283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7" name="Shape 316"/>
            <p:cNvSpPr/>
            <p:nvPr/>
          </p:nvSpPr>
          <p:spPr>
            <a:xfrm flipH="1">
              <a:off x="5647207" y="4575090"/>
              <a:ext cx="1" cy="76787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8" name="Shape 317"/>
            <p:cNvSpPr/>
            <p:nvPr/>
          </p:nvSpPr>
          <p:spPr>
            <a:xfrm>
              <a:off x="5645625" y="4642446"/>
              <a:ext cx="49054" cy="49844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29" name="Shape 318"/>
            <p:cNvSpPr/>
            <p:nvPr/>
          </p:nvSpPr>
          <p:spPr>
            <a:xfrm flipH="1">
              <a:off x="5604485" y="4645141"/>
              <a:ext cx="41141" cy="47150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0" name="Shape 319"/>
            <p:cNvSpPr/>
            <p:nvPr/>
          </p:nvSpPr>
          <p:spPr>
            <a:xfrm>
              <a:off x="5604485" y="4580479"/>
              <a:ext cx="39559" cy="16166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1" name="Shape 320"/>
            <p:cNvSpPr/>
            <p:nvPr/>
          </p:nvSpPr>
          <p:spPr>
            <a:xfrm>
              <a:off x="5628219" y="4542760"/>
              <a:ext cx="37977" cy="3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 sz="2800"/>
            </a:p>
          </p:txBody>
        </p:sp>
        <p:sp>
          <p:nvSpPr>
            <p:cNvPr id="32" name="Shape 321"/>
            <p:cNvSpPr/>
            <p:nvPr/>
          </p:nvSpPr>
          <p:spPr>
            <a:xfrm flipV="1">
              <a:off x="5648790" y="4583173"/>
              <a:ext cx="39559" cy="13472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3" name="Shape 322"/>
            <p:cNvSpPr/>
            <p:nvPr/>
          </p:nvSpPr>
          <p:spPr>
            <a:xfrm flipH="1">
              <a:off x="5648496" y="4778544"/>
              <a:ext cx="1" cy="76787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4" name="Shape 323"/>
            <p:cNvSpPr/>
            <p:nvPr/>
          </p:nvSpPr>
          <p:spPr>
            <a:xfrm>
              <a:off x="5646913" y="4845899"/>
              <a:ext cx="49054" cy="49845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5" name="Shape 324"/>
            <p:cNvSpPr/>
            <p:nvPr/>
          </p:nvSpPr>
          <p:spPr>
            <a:xfrm flipH="1">
              <a:off x="5605773" y="4848594"/>
              <a:ext cx="41142" cy="47150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6" name="Shape 325"/>
            <p:cNvSpPr/>
            <p:nvPr/>
          </p:nvSpPr>
          <p:spPr>
            <a:xfrm>
              <a:off x="5605773" y="4783932"/>
              <a:ext cx="39559" cy="16166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7" name="Shape 326"/>
            <p:cNvSpPr/>
            <p:nvPr/>
          </p:nvSpPr>
          <p:spPr>
            <a:xfrm>
              <a:off x="5629508" y="4746213"/>
              <a:ext cx="37977" cy="3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000000">
                      <a:alpha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 sz="2800"/>
            </a:p>
          </p:txBody>
        </p:sp>
        <p:sp>
          <p:nvSpPr>
            <p:cNvPr id="38" name="Shape 327"/>
            <p:cNvSpPr/>
            <p:nvPr/>
          </p:nvSpPr>
          <p:spPr>
            <a:xfrm flipV="1">
              <a:off x="5650078" y="4786626"/>
              <a:ext cx="39559" cy="13473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39" name="Shape 328"/>
            <p:cNvSpPr/>
            <p:nvPr/>
          </p:nvSpPr>
          <p:spPr>
            <a:xfrm flipH="1">
              <a:off x="5647411" y="5185279"/>
              <a:ext cx="1" cy="76786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0" name="Shape 329"/>
            <p:cNvSpPr/>
            <p:nvPr/>
          </p:nvSpPr>
          <p:spPr>
            <a:xfrm>
              <a:off x="5645829" y="5252634"/>
              <a:ext cx="49053" cy="49845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1" name="Shape 330"/>
            <p:cNvSpPr/>
            <p:nvPr/>
          </p:nvSpPr>
          <p:spPr>
            <a:xfrm flipH="1">
              <a:off x="5604688" y="5255329"/>
              <a:ext cx="41142" cy="47150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2" name="Shape 331"/>
            <p:cNvSpPr/>
            <p:nvPr/>
          </p:nvSpPr>
          <p:spPr>
            <a:xfrm>
              <a:off x="5604688" y="5190666"/>
              <a:ext cx="39559" cy="16167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3" name="Shape 332"/>
            <p:cNvSpPr/>
            <p:nvPr/>
          </p:nvSpPr>
          <p:spPr>
            <a:xfrm>
              <a:off x="5628423" y="5152947"/>
              <a:ext cx="37977" cy="3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 sz="2800"/>
            </a:p>
          </p:txBody>
        </p:sp>
        <p:sp>
          <p:nvSpPr>
            <p:cNvPr id="44" name="Shape 333"/>
            <p:cNvSpPr/>
            <p:nvPr/>
          </p:nvSpPr>
          <p:spPr>
            <a:xfrm flipV="1">
              <a:off x="5648993" y="5193361"/>
              <a:ext cx="39560" cy="13472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5" name="Shape 334"/>
            <p:cNvSpPr/>
            <p:nvPr/>
          </p:nvSpPr>
          <p:spPr>
            <a:xfrm flipH="1">
              <a:off x="5647411" y="4981247"/>
              <a:ext cx="1" cy="76787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6" name="Shape 335"/>
            <p:cNvSpPr/>
            <p:nvPr/>
          </p:nvSpPr>
          <p:spPr>
            <a:xfrm>
              <a:off x="5645829" y="5048604"/>
              <a:ext cx="49053" cy="49844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7" name="Shape 336"/>
            <p:cNvSpPr/>
            <p:nvPr/>
          </p:nvSpPr>
          <p:spPr>
            <a:xfrm flipH="1">
              <a:off x="5604688" y="5051298"/>
              <a:ext cx="41142" cy="47150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8" name="Shape 337"/>
            <p:cNvSpPr/>
            <p:nvPr/>
          </p:nvSpPr>
          <p:spPr>
            <a:xfrm>
              <a:off x="5604688" y="4986635"/>
              <a:ext cx="39559" cy="16166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49" name="Shape 338"/>
            <p:cNvSpPr/>
            <p:nvPr/>
          </p:nvSpPr>
          <p:spPr>
            <a:xfrm>
              <a:off x="5628423" y="4948916"/>
              <a:ext cx="37977" cy="3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 sz="2800"/>
            </a:p>
          </p:txBody>
        </p:sp>
        <p:sp>
          <p:nvSpPr>
            <p:cNvPr id="50" name="Shape 339"/>
            <p:cNvSpPr/>
            <p:nvPr/>
          </p:nvSpPr>
          <p:spPr>
            <a:xfrm flipV="1">
              <a:off x="5648993" y="4989330"/>
              <a:ext cx="39560" cy="13472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1" name="Shape 340"/>
            <p:cNvSpPr/>
            <p:nvPr/>
          </p:nvSpPr>
          <p:spPr>
            <a:xfrm flipH="1">
              <a:off x="5647411" y="5389309"/>
              <a:ext cx="1" cy="76787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2" name="Shape 341"/>
            <p:cNvSpPr/>
            <p:nvPr/>
          </p:nvSpPr>
          <p:spPr>
            <a:xfrm>
              <a:off x="5645829" y="5456665"/>
              <a:ext cx="49053" cy="49844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3" name="Shape 342"/>
            <p:cNvSpPr/>
            <p:nvPr/>
          </p:nvSpPr>
          <p:spPr>
            <a:xfrm flipH="1">
              <a:off x="5604688" y="5459359"/>
              <a:ext cx="41142" cy="47151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4" name="Shape 343"/>
            <p:cNvSpPr/>
            <p:nvPr/>
          </p:nvSpPr>
          <p:spPr>
            <a:xfrm>
              <a:off x="5604688" y="5394697"/>
              <a:ext cx="39559" cy="16166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5" name="Shape 344"/>
            <p:cNvSpPr/>
            <p:nvPr/>
          </p:nvSpPr>
          <p:spPr>
            <a:xfrm>
              <a:off x="5628423" y="5356978"/>
              <a:ext cx="37977" cy="3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 sz="2800"/>
            </a:p>
          </p:txBody>
        </p:sp>
        <p:sp>
          <p:nvSpPr>
            <p:cNvPr id="56" name="Shape 345"/>
            <p:cNvSpPr/>
            <p:nvPr/>
          </p:nvSpPr>
          <p:spPr>
            <a:xfrm flipV="1">
              <a:off x="5648993" y="5397391"/>
              <a:ext cx="39560" cy="13472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7" name="Shape 346"/>
            <p:cNvSpPr/>
            <p:nvPr/>
          </p:nvSpPr>
          <p:spPr>
            <a:xfrm flipH="1">
              <a:off x="5733725" y="5356978"/>
              <a:ext cx="578839" cy="76208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8" name="Shape 347"/>
            <p:cNvSpPr/>
            <p:nvPr/>
          </p:nvSpPr>
          <p:spPr>
            <a:xfrm flipH="1" flipV="1">
              <a:off x="5727416" y="5025123"/>
              <a:ext cx="585148" cy="236942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59" name="Shape 348"/>
            <p:cNvSpPr/>
            <p:nvPr/>
          </p:nvSpPr>
          <p:spPr>
            <a:xfrm flipH="1" flipV="1">
              <a:off x="5733723" y="4831831"/>
              <a:ext cx="598033" cy="321116"/>
            </a:xfrm>
            <a:prstGeom prst="line">
              <a:avLst/>
            </a:prstGeom>
            <a:noFill/>
            <a:ln w="38100" cap="flat">
              <a:solidFill>
                <a:srgbClr val="000000">
                  <a:alpha val="50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60" name="Shape 349"/>
            <p:cNvSpPr/>
            <p:nvPr/>
          </p:nvSpPr>
          <p:spPr>
            <a:xfrm>
              <a:off x="8144884" y="4732402"/>
              <a:ext cx="632901" cy="62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919191"/>
                </a:gs>
                <a:gs pos="100000">
                  <a:srgbClr val="EBEBEB">
                    <a:alpha val="67000"/>
                  </a:srgbClr>
                </a:gs>
              </a:gsLst>
              <a:lin ang="16140000" scaled="0"/>
            </a:gradFill>
            <a:ln w="12700" cap="flat">
              <a:solidFill>
                <a:srgbClr val="000000">
                  <a:alpha val="49000"/>
                </a:srgb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40640" marR="40640" algn="ctr">
                <a:defRPr sz="1000">
                  <a:solidFill>
                    <a:srgbClr val="000000">
                      <a:alpha val="50000"/>
                    </a:srgbClr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900" dirty="0">
                  <a:solidFill>
                    <a:srgbClr val="000000">
                      <a:alpha val="50000"/>
                    </a:srgbClr>
                  </a:solidFill>
                  <a:uFill>
                    <a:solidFill/>
                  </a:uFill>
                </a:rPr>
                <a:t>Attacker</a:t>
              </a:r>
            </a:p>
          </p:txBody>
        </p:sp>
        <p:sp>
          <p:nvSpPr>
            <p:cNvPr id="61" name="Shape 350"/>
            <p:cNvSpPr/>
            <p:nvPr/>
          </p:nvSpPr>
          <p:spPr>
            <a:xfrm flipH="1" flipV="1">
              <a:off x="8779161" y="5044662"/>
              <a:ext cx="186807" cy="64"/>
            </a:xfrm>
            <a:prstGeom prst="line">
              <a:avLst/>
            </a:prstGeom>
            <a:noFill/>
            <a:ln w="38100" cap="flat">
              <a:solidFill>
                <a:srgbClr val="000000">
                  <a:alpha val="49000"/>
                </a:srgb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00"/>
            </a:p>
          </p:txBody>
        </p:sp>
        <p:sp>
          <p:nvSpPr>
            <p:cNvPr id="62" name="Shape 349"/>
            <p:cNvSpPr/>
            <p:nvPr/>
          </p:nvSpPr>
          <p:spPr>
            <a:xfrm rot="404894">
              <a:off x="7085160" y="4719324"/>
              <a:ext cx="848871" cy="25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rgbClr val="000000">
                  <a:alpha val="49000"/>
                </a:srgb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40640" marR="40640" algn="ctr">
                <a:defRPr sz="1000">
                  <a:solidFill>
                    <a:srgbClr val="000000">
                      <a:alpha val="50000"/>
                    </a:srgbClr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900" dirty="0">
                  <a:solidFill>
                    <a:srgbClr val="000000">
                      <a:alpha val="50000"/>
                    </a:srgbClr>
                  </a:solidFill>
                  <a:uFill>
                    <a:solidFill/>
                  </a:uFill>
                </a:rPr>
                <a:t>Anonymize</a:t>
              </a:r>
              <a:endParaRPr sz="900" dirty="0">
                <a:solidFill>
                  <a:srgbClr val="000000">
                    <a:alpha val="50000"/>
                  </a:srgbClr>
                </a:solidFill>
                <a:uFill>
                  <a:solidFill/>
                </a:uFill>
              </a:endParaRPr>
            </a:p>
          </p:txBody>
        </p:sp>
        <p:sp>
          <p:nvSpPr>
            <p:cNvPr id="63" name="Shape 349"/>
            <p:cNvSpPr/>
            <p:nvPr/>
          </p:nvSpPr>
          <p:spPr>
            <a:xfrm rot="21365015">
              <a:off x="7072588" y="5084689"/>
              <a:ext cx="848871" cy="25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rgbClr val="000000">
                  <a:alpha val="49000"/>
                </a:srgb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40640" marR="40640" algn="ctr">
                <a:defRPr sz="1000">
                  <a:solidFill>
                    <a:srgbClr val="000000">
                      <a:alpha val="50000"/>
                    </a:srgbClr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900" dirty="0">
                  <a:solidFill>
                    <a:srgbClr val="000000">
                      <a:alpha val="50000"/>
                    </a:srgbClr>
                  </a:solidFill>
                  <a:uFill>
                    <a:solidFill/>
                  </a:uFill>
                </a:rPr>
                <a:t>Anonymize</a:t>
              </a:r>
              <a:endParaRPr sz="900" dirty="0">
                <a:solidFill>
                  <a:srgbClr val="000000">
                    <a:alpha val="50000"/>
                  </a:srgbClr>
                </a:solidFill>
                <a:uFill>
                  <a:solidFill/>
                </a:u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82162" y="878050"/>
            <a:ext cx="395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“AI recognizes blurred faces”</a:t>
            </a:r>
          </a:p>
          <a:p>
            <a:r>
              <a:rPr lang="en-US" sz="1800" i="0" dirty="0">
                <a:solidFill>
                  <a:schemeClr val="accent2"/>
                </a:solidFill>
                <a:latin typeface="+mj-lt"/>
              </a:rPr>
              <a:t>[McPherson </a:t>
            </a:r>
            <a:r>
              <a:rPr lang="en-US" sz="1800" i="0" dirty="0" err="1">
                <a:solidFill>
                  <a:schemeClr val="accent2"/>
                </a:solidFill>
                <a:latin typeface="+mj-lt"/>
              </a:rPr>
              <a:t>Shokri</a:t>
            </a:r>
            <a:r>
              <a:rPr lang="en-US" sz="1800" i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i="0" dirty="0" err="1">
                <a:solidFill>
                  <a:schemeClr val="accent2"/>
                </a:solidFill>
                <a:latin typeface="+mj-lt"/>
              </a:rPr>
              <a:t>Shmatikov</a:t>
            </a:r>
            <a:r>
              <a:rPr lang="en-US" sz="1800" i="0" dirty="0">
                <a:solidFill>
                  <a:schemeClr val="accent2"/>
                </a:solidFill>
                <a:latin typeface="+mj-lt"/>
              </a:rPr>
              <a:t> ’16]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04726" y="2183325"/>
            <a:ext cx="1781833" cy="596206"/>
            <a:chOff x="6626884" y="2557271"/>
            <a:chExt cx="2150512" cy="743262"/>
          </a:xfrm>
        </p:grpSpPr>
        <p:sp>
          <p:nvSpPr>
            <p:cNvPr id="11" name="Rectangle 10"/>
            <p:cNvSpPr/>
            <p:nvPr/>
          </p:nvSpPr>
          <p:spPr>
            <a:xfrm rot="855194">
              <a:off x="6626884" y="2557271"/>
              <a:ext cx="2150512" cy="698618"/>
            </a:xfrm>
            <a:prstGeom prst="rect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Name:</a:t>
              </a:r>
            </a:p>
            <a:p>
              <a:pPr algn="l"/>
              <a:r>
                <a:rPr lang="en-US" sz="1600" i="0" dirty="0">
                  <a:uFill>
                    <a:solidFill/>
                  </a:uFill>
                  <a:latin typeface="+mj-lt"/>
                </a:rPr>
                <a:t>Ethnicity: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838413">
              <a:off x="7429680" y="2704364"/>
              <a:ext cx="1243343" cy="263326"/>
            </a:xfrm>
            <a:prstGeom prst="rect">
              <a:avLst/>
            </a:prstGeom>
            <a:solidFill>
              <a:schemeClr val="tx1"/>
            </a:solidFill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800" i="0" dirty="0">
                <a:uFill>
                  <a:solidFill/>
                </a:uFill>
                <a:latin typeface="+mj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838413">
              <a:off x="7620349" y="3037207"/>
              <a:ext cx="832391" cy="263326"/>
            </a:xfrm>
            <a:prstGeom prst="rect">
              <a:avLst/>
            </a:prstGeom>
            <a:solidFill>
              <a:schemeClr val="tx1"/>
            </a:solidFill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800" i="0" dirty="0">
                <a:uFill>
                  <a:solidFill/>
                </a:uFill>
                <a:latin typeface="+mj-lt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3976" y="3052683"/>
            <a:ext cx="2626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1600" i="0" dirty="0" err="1">
                <a:solidFill>
                  <a:schemeClr val="accent2"/>
                </a:solidFill>
                <a:latin typeface="+mj-lt"/>
              </a:rPr>
              <a:t>Gymrek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McGuire Golan </a:t>
            </a:r>
            <a:br>
              <a:rPr lang="en-US" sz="1600" dirty="0">
                <a:solidFill>
                  <a:schemeClr val="accent2"/>
                </a:solidFill>
                <a:latin typeface="+mj-lt"/>
              </a:rPr>
            </a:br>
            <a:r>
              <a:rPr lang="en-US" sz="1600" dirty="0" err="1">
                <a:solidFill>
                  <a:schemeClr val="accent2"/>
                </a:solidFill>
                <a:latin typeface="+mj-lt"/>
              </a:rPr>
              <a:t>Halperin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+mj-lt"/>
              </a:rPr>
              <a:t>Erlich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’13]</a:t>
            </a:r>
            <a:endParaRPr lang="en-US" sz="1600" i="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8"/>
          <a:stretch/>
        </p:blipFill>
        <p:spPr>
          <a:xfrm>
            <a:off x="5873860" y="3885980"/>
            <a:ext cx="3270139" cy="1424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694" y="3896382"/>
            <a:ext cx="1958118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1800" dirty="0" err="1">
                <a:solidFill>
                  <a:schemeClr val="accent2"/>
                </a:solidFill>
                <a:latin typeface="+mj-lt"/>
              </a:rPr>
              <a:t>Pandurangan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‘14]</a:t>
            </a:r>
            <a:endParaRPr lang="en-US" sz="1800" i="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08198" y="941860"/>
            <a:ext cx="2935960" cy="3088710"/>
            <a:chOff x="4284133" y="1034161"/>
            <a:chExt cx="3132667" cy="3295651"/>
          </a:xfrm>
        </p:grpSpPr>
        <p:pic>
          <p:nvPicPr>
            <p:cNvPr id="71" name="Picture 8" descr="https://www.whitehouse.gov/sites/default/files/imagecache/home_hero_rotator_main/hero_feature/hero_image/P120710CK-022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5" r="27787"/>
            <a:stretch/>
          </p:blipFill>
          <p:spPr bwMode="auto">
            <a:xfrm>
              <a:off x="4284133" y="1034161"/>
              <a:ext cx="3132667" cy="3295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Oval 71"/>
            <p:cNvSpPr/>
            <p:nvPr/>
          </p:nvSpPr>
          <p:spPr>
            <a:xfrm rot="21286439">
              <a:off x="5405695" y="1443171"/>
              <a:ext cx="422440" cy="66950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2400" i="0" dirty="0">
                <a:uFill>
                  <a:solidFill/>
                </a:u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9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4" grpId="0"/>
      <p:bldP spid="67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 of PII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FERPA (Family Educational Rights and Privacy Act) defines </a:t>
            </a:r>
            <a:r>
              <a:rPr lang="en-US" b="1" dirty="0"/>
              <a:t>personally identifiable information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“information that, </a:t>
            </a:r>
            <a:r>
              <a:rPr lang="en-US" dirty="0">
                <a:solidFill>
                  <a:srgbClr val="C00000"/>
                </a:solidFill>
              </a:rPr>
              <a:t>alone or in combination</a:t>
            </a:r>
            <a:r>
              <a:rPr lang="en-US" dirty="0"/>
              <a:t>, is linked or linkable to a specific student that would allow a reasonable person in the school community, who does not have personal knowledge of the relevant circumstances, to identify the student with reasonable certainty” (34 C.F.R. 99.3)</a:t>
            </a:r>
          </a:p>
          <a:p>
            <a:pPr lvl="1"/>
            <a:endParaRPr lang="en-US" dirty="0"/>
          </a:p>
          <a:p>
            <a:r>
              <a:rPr lang="en-US" dirty="0"/>
              <a:t>Similar requirements in HIPAA, and elsewhere</a:t>
            </a:r>
          </a:p>
          <a:p>
            <a:pPr lvl="1"/>
            <a:r>
              <a:rPr lang="en-US" dirty="0"/>
              <a:t>Come to Alexandra Wood’s Cyber Alliance talk (Spring)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Problem:</a:t>
            </a:r>
            <a:r>
              <a:rPr lang="en-US" dirty="0"/>
              <a:t> PII-based distinctions either 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include everything </a:t>
            </a:r>
            <a:r>
              <a:rPr lang="en-US" dirty="0"/>
              <a:t>or are </a:t>
            </a:r>
            <a:r>
              <a:rPr lang="en-US" b="1" dirty="0">
                <a:solidFill>
                  <a:srgbClr val="C00000"/>
                </a:solidFill>
              </a:rPr>
              <a:t>meaningless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4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Is the problem granularity?</a:t>
            </a:r>
          </a:p>
        </p:txBody>
      </p:sp>
      <p:sp>
        <p:nvSpPr>
          <p:cNvPr id="356" name="Shape 356"/>
          <p:cNvSpPr>
            <a:spLocks noGrp="1"/>
          </p:cNvSpPr>
          <p:nvPr>
            <p:ph idx="1"/>
          </p:nvPr>
        </p:nvSpPr>
        <p:spPr>
          <a:xfrm>
            <a:off x="326037" y="395938"/>
            <a:ext cx="8575288" cy="492144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What if we only release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information?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Statistics together may encode data</a:t>
            </a:r>
          </a:p>
          <a:p>
            <a:r>
              <a:rPr lang="en-US" dirty="0"/>
              <a:t>Example: Average salary before/after resignation</a:t>
            </a:r>
          </a:p>
          <a:p>
            <a:endParaRPr lang="en-US" dirty="0"/>
          </a:p>
          <a:p>
            <a:r>
              <a:rPr lang="en-US" dirty="0"/>
              <a:t>More generally: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Too many, “too accurate” statistics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reveal individual information</a:t>
            </a:r>
          </a:p>
          <a:p>
            <a:pPr lvl="1"/>
            <a:r>
              <a:rPr lang="en-US" dirty="0"/>
              <a:t>Reconstruction attacks</a:t>
            </a:r>
          </a:p>
          <a:p>
            <a:pPr lvl="2"/>
            <a:r>
              <a:rPr lang="en-US" dirty="0"/>
              <a:t>Reconstruct all or part of data</a:t>
            </a:r>
          </a:p>
          <a:p>
            <a:pPr lvl="1"/>
            <a:r>
              <a:rPr lang="en-US" dirty="0"/>
              <a:t>Membership attacks</a:t>
            </a:r>
          </a:p>
          <a:p>
            <a:pPr lvl="2"/>
            <a:r>
              <a:rPr lang="en-US" dirty="0"/>
              <a:t>Determine if a target individual is in (part of) the data set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80270" y="5692157"/>
            <a:ext cx="525655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2800" dirty="0"/>
              <a:t>Cannot release everything everyone would want to know</a:t>
            </a:r>
          </a:p>
        </p:txBody>
      </p:sp>
    </p:spTree>
    <p:extLst>
      <p:ext uri="{BB962C8B-B14F-4D97-AF65-F5344CB8AC3E}">
        <p14:creationId xmlns:p14="http://schemas.microsoft.com/office/powerpoint/2010/main" val="206892916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uiExpand="1" build="p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Attacks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020168"/>
            <a:ext cx="8382000" cy="58378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333CC"/>
                </a:solidFill>
              </a:rPr>
              <a:t>[Homer et al. 2008]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Exact</a:t>
            </a:r>
            <a:r>
              <a:rPr lang="en-US" b="1" dirty="0"/>
              <a:t> </a:t>
            </a:r>
            <a:r>
              <a:rPr lang="en-US" dirty="0"/>
              <a:t>high-dimensional summaries </a:t>
            </a:r>
            <a:br>
              <a:rPr lang="en-US" dirty="0"/>
            </a:br>
            <a:r>
              <a:rPr lang="en-US" dirty="0"/>
              <a:t>allow an attacker 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>
                <a:solidFill>
                  <a:srgbClr val="3333CC"/>
                </a:solidFill>
              </a:rPr>
              <a:t>test membership </a:t>
            </a:r>
            <a:r>
              <a:rPr lang="en-US" dirty="0"/>
              <a:t>in a data set</a:t>
            </a:r>
          </a:p>
          <a:p>
            <a:pPr lvl="1"/>
            <a:r>
              <a:rPr lang="en-US" dirty="0">
                <a:uFill>
                  <a:solidFill/>
                </a:uFill>
              </a:rPr>
              <a:t>Caused US NIH to change data sharing practices</a:t>
            </a:r>
          </a:p>
          <a:p>
            <a:endParaRPr lang="en-US" sz="2400" dirty="0">
              <a:solidFill>
                <a:schemeClr val="accent2"/>
              </a:solidFill>
              <a:uFill>
                <a:solidFill/>
              </a:uFill>
            </a:endParaRPr>
          </a:p>
          <a:p>
            <a:r>
              <a:rPr lang="en-US" sz="2400" dirty="0">
                <a:solidFill>
                  <a:schemeClr val="accent2"/>
                </a:solidFill>
                <a:uFill>
                  <a:solidFill/>
                </a:uFill>
              </a:rPr>
              <a:t>[</a:t>
            </a:r>
            <a:r>
              <a:rPr lang="en-US" sz="2400" dirty="0" err="1">
                <a:solidFill>
                  <a:schemeClr val="accent2"/>
                </a:solidFill>
                <a:uFill>
                  <a:solidFill/>
                </a:uFill>
              </a:rPr>
              <a:t>Dwork</a:t>
            </a:r>
            <a:r>
              <a:rPr lang="en-US" sz="2400" dirty="0">
                <a:solidFill>
                  <a:schemeClr val="accent2"/>
                </a:solidFill>
                <a:uFill>
                  <a:solidFill/>
                </a:uFill>
              </a:rPr>
              <a:t>, Smith, Steinke, Ullman, </a:t>
            </a:r>
            <a:r>
              <a:rPr lang="en-US" sz="2400" dirty="0" err="1">
                <a:solidFill>
                  <a:schemeClr val="accent2"/>
                </a:solidFill>
                <a:uFill>
                  <a:solidFill/>
                </a:uFill>
              </a:rPr>
              <a:t>Vadhan</a:t>
            </a:r>
            <a:r>
              <a:rPr lang="en-US" sz="2400" dirty="0">
                <a:solidFill>
                  <a:schemeClr val="accent2"/>
                </a:solidFill>
                <a:uFill>
                  <a:solidFill/>
                </a:uFill>
              </a:rPr>
              <a:t> ‘15] </a:t>
            </a:r>
            <a:br>
              <a:rPr lang="en-US" sz="2400" dirty="0">
                <a:solidFill>
                  <a:schemeClr val="accent2"/>
                </a:solidFill>
                <a:uFill>
                  <a:solidFill/>
                </a:uFill>
              </a:rPr>
            </a:br>
            <a:r>
              <a:rPr lang="en-US" dirty="0">
                <a:solidFill>
                  <a:srgbClr val="C00000"/>
                </a:solidFill>
                <a:uFill>
                  <a:solidFill/>
                </a:uFill>
              </a:rPr>
              <a:t>Distorted</a:t>
            </a:r>
            <a:r>
              <a:rPr lang="en-US" dirty="0">
                <a:uFill>
                  <a:solidFill/>
                </a:uFill>
              </a:rPr>
              <a:t> high-dimensional summaries</a:t>
            </a:r>
            <a:br>
              <a:rPr lang="en-US" dirty="0">
                <a:uFill>
                  <a:solidFill/>
                </a:uFill>
              </a:rPr>
            </a:br>
            <a:r>
              <a:rPr lang="en-US" dirty="0"/>
              <a:t>allow an attacker 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>
                <a:solidFill>
                  <a:srgbClr val="3333CC"/>
                </a:solidFill>
              </a:rPr>
              <a:t>test membership </a:t>
            </a:r>
            <a:r>
              <a:rPr lang="en-US" dirty="0"/>
              <a:t>in a data set</a:t>
            </a:r>
          </a:p>
          <a:p>
            <a:endParaRPr lang="en-US" dirty="0">
              <a:solidFill>
                <a:schemeClr val="accent6"/>
              </a:solidFill>
              <a:uFill>
                <a:solidFill/>
              </a:uFill>
            </a:endParaRPr>
          </a:p>
          <a:p>
            <a:r>
              <a:rPr lang="en-US" dirty="0">
                <a:solidFill>
                  <a:schemeClr val="accent6"/>
                </a:solidFill>
                <a:uFill>
                  <a:solidFill/>
                </a:uFill>
              </a:rPr>
              <a:t>[</a:t>
            </a:r>
            <a:r>
              <a:rPr lang="en-US" dirty="0" err="1">
                <a:solidFill>
                  <a:schemeClr val="accent6"/>
                </a:solidFill>
                <a:uFill>
                  <a:solidFill/>
                </a:uFill>
              </a:rPr>
              <a:t>Shokri</a:t>
            </a:r>
            <a:r>
              <a:rPr lang="en-US" dirty="0">
                <a:solidFill>
                  <a:schemeClr val="accent6"/>
                </a:solidFill>
                <a:uFill>
                  <a:solidFill/>
                </a:uFill>
              </a:rPr>
              <a:t>, </a:t>
            </a:r>
            <a:r>
              <a:rPr lang="en-US" dirty="0" err="1">
                <a:solidFill>
                  <a:schemeClr val="accent6"/>
                </a:solidFill>
                <a:uFill>
                  <a:solidFill/>
                </a:uFill>
              </a:rPr>
              <a:t>Shmatikov</a:t>
            </a:r>
            <a:r>
              <a:rPr lang="en-US" dirty="0">
                <a:solidFill>
                  <a:schemeClr val="accent6"/>
                </a:solidFill>
                <a:uFill>
                  <a:solidFill/>
                </a:uFill>
              </a:rPr>
              <a:t> 2017]</a:t>
            </a:r>
            <a:br>
              <a:rPr lang="en-US" dirty="0">
                <a:uFill>
                  <a:solidFill/>
                </a:uFill>
              </a:rPr>
            </a:br>
            <a:r>
              <a:rPr lang="en-US" dirty="0">
                <a:uFill>
                  <a:solidFill/>
                </a:uFill>
              </a:rPr>
              <a:t>Membership inference in “ML as a service”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7309" y="6373685"/>
            <a:ext cx="775854" cy="32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36327" y="6407949"/>
            <a:ext cx="262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[</a:t>
            </a:r>
            <a:r>
              <a:rPr lang="en-US" sz="1800" dirty="0" err="1">
                <a:solidFill>
                  <a:schemeClr val="accent6"/>
                </a:solidFill>
              </a:rPr>
              <a:t>Shokri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Shmatikov</a:t>
            </a:r>
            <a:r>
              <a:rPr lang="en-US" sz="1800" dirty="0">
                <a:solidFill>
                  <a:schemeClr val="accent6"/>
                </a:solidFill>
              </a:rPr>
              <a:t> 2017]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8331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7309" y="6373685"/>
            <a:ext cx="775854" cy="32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36327" y="6407949"/>
            <a:ext cx="262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[</a:t>
            </a:r>
            <a:r>
              <a:rPr lang="en-US" sz="1800" dirty="0" err="1">
                <a:solidFill>
                  <a:schemeClr val="accent6"/>
                </a:solidFill>
              </a:rPr>
              <a:t>Shokri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Shmatikov</a:t>
            </a:r>
            <a:r>
              <a:rPr lang="en-US" sz="1800" dirty="0">
                <a:solidFill>
                  <a:schemeClr val="accent6"/>
                </a:solidFill>
              </a:rPr>
              <a:t> 2017]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375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These two lectures</a:t>
            </a:r>
          </a:p>
          <a:p>
            <a:pPr lvl="1"/>
            <a:r>
              <a:rPr lang="en-US" dirty="0"/>
              <a:t>More questions than answers</a:t>
            </a:r>
          </a:p>
          <a:p>
            <a:pPr lvl="1"/>
            <a:r>
              <a:rPr lang="en-US" dirty="0"/>
              <a:t>Lesson: you do not work in a vacuum  </a:t>
            </a:r>
          </a:p>
          <a:p>
            <a:pPr lvl="2"/>
            <a:r>
              <a:rPr lang="en-US" dirty="0"/>
              <a:t>What you do will change the world (for better or worse)</a:t>
            </a:r>
          </a:p>
          <a:p>
            <a:r>
              <a:rPr lang="en-US" dirty="0"/>
              <a:t>General principles of data ethics</a:t>
            </a:r>
          </a:p>
          <a:p>
            <a:pPr lvl="1"/>
            <a:r>
              <a:rPr lang="en-US" dirty="0"/>
              <a:t>human-subjects research</a:t>
            </a:r>
          </a:p>
          <a:p>
            <a:pPr lvl="2"/>
            <a:r>
              <a:rPr lang="en-US" dirty="0"/>
              <a:t>Informed consent </a:t>
            </a:r>
          </a:p>
          <a:p>
            <a:pPr lvl="2"/>
            <a:r>
              <a:rPr lang="en-US" dirty="0"/>
              <a:t>Do no harm</a:t>
            </a:r>
          </a:p>
          <a:p>
            <a:pPr lvl="2"/>
            <a:r>
              <a:rPr lang="en-US" dirty="0"/>
              <a:t>Limited use</a:t>
            </a:r>
          </a:p>
          <a:p>
            <a:pPr lvl="1"/>
            <a:r>
              <a:rPr lang="en-US" dirty="0"/>
              <a:t>Commercial application</a:t>
            </a:r>
          </a:p>
          <a:p>
            <a:pPr lvl="2"/>
            <a:r>
              <a:rPr lang="en-US" dirty="0"/>
              <a:t>Relevant bodies of law</a:t>
            </a:r>
          </a:p>
          <a:p>
            <a:pPr lvl="3"/>
            <a:r>
              <a:rPr lang="en-US" dirty="0"/>
              <a:t>Privacy law</a:t>
            </a:r>
          </a:p>
          <a:p>
            <a:pPr lvl="3"/>
            <a:r>
              <a:rPr lang="en-US" dirty="0"/>
              <a:t>Civil rights and anti-discrimination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Transparency and accountability</a:t>
            </a:r>
          </a:p>
          <a:p>
            <a:pPr lvl="1"/>
            <a:r>
              <a:rPr lang="en-US" dirty="0"/>
              <a:t>What types of decisions might soon be automated?</a:t>
            </a:r>
          </a:p>
          <a:p>
            <a:pPr lvl="1"/>
            <a:r>
              <a:rPr lang="en-US" dirty="0"/>
              <a:t>How do we know why a model makes particular decisions?</a:t>
            </a:r>
          </a:p>
          <a:p>
            <a:pPr lvl="1"/>
            <a:r>
              <a:rPr lang="en-US" dirty="0"/>
              <a:t>What does it mean to “review and algorithm”?</a:t>
            </a:r>
          </a:p>
          <a:p>
            <a:pPr lvl="2"/>
            <a:r>
              <a:rPr lang="en-US" dirty="0"/>
              <a:t>Open source code</a:t>
            </a:r>
          </a:p>
          <a:p>
            <a:pPr lvl="2"/>
            <a:r>
              <a:rPr lang="en-US" dirty="0"/>
              <a:t>Layperson-interpretable description?</a:t>
            </a:r>
          </a:p>
          <a:p>
            <a:r>
              <a:rPr lang="en-US" dirty="0"/>
              <a:t>Privacy</a:t>
            </a:r>
          </a:p>
          <a:p>
            <a:pPr lvl="1"/>
            <a:r>
              <a:rPr lang="en-US" dirty="0"/>
              <a:t>What do outputs of data analysis reveal about inputs? </a:t>
            </a:r>
          </a:p>
          <a:p>
            <a:pPr lvl="1"/>
            <a:r>
              <a:rPr lang="en-US" dirty="0"/>
              <a:t>How do we understand what gets collected? </a:t>
            </a:r>
          </a:p>
          <a:p>
            <a:r>
              <a:rPr lang="en-US" dirty="0"/>
              <a:t>Fairness</a:t>
            </a:r>
          </a:p>
          <a:p>
            <a:r>
              <a:rPr lang="en-US" dirty="0"/>
              <a:t>Ownership and profit</a:t>
            </a:r>
          </a:p>
          <a:p>
            <a:pPr lvl="1"/>
            <a:r>
              <a:rPr lang="en-US" dirty="0"/>
              <a:t>Whose data is it?</a:t>
            </a:r>
          </a:p>
          <a:p>
            <a:pPr lvl="1"/>
            <a:r>
              <a:rPr lang="en-US" dirty="0"/>
              <a:t>What is informed consent?</a:t>
            </a:r>
          </a:p>
          <a:p>
            <a:r>
              <a:rPr lang="en-US" dirty="0" err="1"/>
              <a:t>Gameability</a:t>
            </a:r>
            <a:r>
              <a:rPr lang="en-US" dirty="0"/>
              <a:t> of models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6BC80-99CA-FB45-A3D3-3EBF877DFE0F}"/>
              </a:ext>
            </a:extLst>
          </p:cNvPr>
          <p:cNvSpPr txBox="1"/>
          <p:nvPr/>
        </p:nvSpPr>
        <p:spPr>
          <a:xfrm>
            <a:off x="2570205" y="1383957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i="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7309" y="6373685"/>
            <a:ext cx="775854" cy="32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36327" y="6407949"/>
            <a:ext cx="262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[</a:t>
            </a:r>
            <a:r>
              <a:rPr lang="en-US" sz="1800" dirty="0" err="1">
                <a:solidFill>
                  <a:schemeClr val="accent6"/>
                </a:solidFill>
              </a:rPr>
              <a:t>Shokri</a:t>
            </a:r>
            <a:r>
              <a:rPr lang="en-US" sz="1800" dirty="0">
                <a:solidFill>
                  <a:schemeClr val="accent6"/>
                </a:solidFill>
              </a:rPr>
              <a:t>, </a:t>
            </a:r>
            <a:r>
              <a:rPr lang="en-US" sz="1800" dirty="0" err="1">
                <a:solidFill>
                  <a:schemeClr val="accent6"/>
                </a:solidFill>
              </a:rPr>
              <a:t>Shmatikov</a:t>
            </a:r>
            <a:r>
              <a:rPr lang="en-US" sz="1800" dirty="0">
                <a:solidFill>
                  <a:schemeClr val="accent6"/>
                </a:solidFill>
              </a:rPr>
              <a:t> 2017]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45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 </a:t>
            </a:r>
            <a:r>
              <a:rPr lang="en-US" sz="2400" dirty="0">
                <a:solidFill>
                  <a:schemeClr val="accent2"/>
                </a:solidFill>
              </a:rPr>
              <a:t>[</a:t>
            </a:r>
            <a:r>
              <a:rPr lang="en-US" sz="2400" dirty="0" err="1">
                <a:solidFill>
                  <a:schemeClr val="accent2"/>
                </a:solidFill>
              </a:rPr>
              <a:t>Dwork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McSherry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Nissim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  <a:r>
              <a:rPr lang="en-US" sz="2400" dirty="0">
                <a:solidFill>
                  <a:schemeClr val="accent2"/>
                </a:solidFill>
              </a:rPr>
              <a:t> ‘06]</a:t>
            </a:r>
            <a:r>
              <a:rPr lang="en-US" sz="2400" dirty="0"/>
              <a:t>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814229"/>
          </a:xfrm>
        </p:spPr>
        <p:txBody>
          <a:bodyPr>
            <a:normAutofit/>
          </a:bodyPr>
          <a:lstStyle/>
          <a:p>
            <a:r>
              <a:rPr lang="en-US" dirty="0"/>
              <a:t>Rigorous guarantees against arbitrary external information</a:t>
            </a:r>
          </a:p>
          <a:p>
            <a:pPr lvl="1"/>
            <a:r>
              <a:rPr lang="en-US" dirty="0"/>
              <a:t>In particular: resists known attacks</a:t>
            </a:r>
          </a:p>
          <a:p>
            <a:endParaRPr lang="en-US" dirty="0"/>
          </a:p>
          <a:p>
            <a:r>
              <a:rPr lang="en-US" dirty="0"/>
              <a:t>Burgeoning field of research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2292" y="3703479"/>
            <a:ext cx="8177352" cy="1607429"/>
            <a:chOff x="533400" y="5085427"/>
            <a:chExt cx="7977077" cy="16945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26581"/>
            <a:stretch/>
          </p:blipFill>
          <p:spPr>
            <a:xfrm>
              <a:off x="3453418" y="5085427"/>
              <a:ext cx="762889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38744"/>
            <a:stretch/>
          </p:blipFill>
          <p:spPr>
            <a:xfrm>
              <a:off x="679457" y="5085427"/>
              <a:ext cx="768205" cy="685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7640" y="5085427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28382"/>
            <a:stretch/>
          </p:blipFill>
          <p:spPr>
            <a:xfrm>
              <a:off x="4876286" y="5085427"/>
              <a:ext cx="736730" cy="685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2993" y="5085427"/>
              <a:ext cx="859403" cy="685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2375" y="5085427"/>
              <a:ext cx="685800" cy="6858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33400" y="6040585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Algorithms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92722" y="5902087"/>
              <a:ext cx="915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Crypto,</a:t>
              </a:r>
              <a:br>
                <a:rPr lang="en-US" sz="1800" dirty="0"/>
              </a:br>
              <a:r>
                <a:rPr lang="en-US" sz="1800" dirty="0"/>
                <a:t>security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96894" y="5902087"/>
              <a:ext cx="1075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Statistics,</a:t>
              </a:r>
              <a:br>
                <a:rPr lang="en-US" sz="1800" dirty="0"/>
              </a:br>
              <a:r>
                <a:rPr lang="en-US" sz="1800" dirty="0"/>
                <a:t>learning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30320" y="5902087"/>
              <a:ext cx="14286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Game theory,</a:t>
              </a:r>
              <a:br>
                <a:rPr lang="en-US" sz="1800" dirty="0"/>
              </a:br>
              <a:r>
                <a:rPr lang="en-US" sz="1800" dirty="0"/>
                <a:t>economics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4420" y="5856694"/>
              <a:ext cx="14456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Databases,</a:t>
              </a:r>
              <a:br>
                <a:rPr lang="en-US" sz="1800" dirty="0"/>
              </a:br>
              <a:r>
                <a:rPr lang="en-US" sz="1800" dirty="0"/>
                <a:t>programming</a:t>
              </a:r>
              <a:br>
                <a:rPr lang="en-US" sz="1800" dirty="0"/>
              </a:br>
              <a:r>
                <a:rPr lang="en-US" sz="1800" dirty="0"/>
                <a:t>languages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1553" y="5902087"/>
              <a:ext cx="7489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Law,</a:t>
              </a:r>
              <a:br>
                <a:rPr lang="en-US" sz="1800" dirty="0"/>
              </a:br>
              <a:r>
                <a:rPr lang="en-US" sz="1800" dirty="0"/>
                <a:t>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2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Deployed differentially private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https://9to5mac.files.wordpress.com/2016/06/differential-privacy.jpg?quality=82&amp;w=1024&amp;h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6" y="959017"/>
            <a:ext cx="5055726" cy="252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ooglechrome.com.br/HLIC/16b8aedcd8ae278461395fca27e7c4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96" y="2605574"/>
            <a:ext cx="4890346" cy="2627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0" name="Picture 6" descr="https://www.quantamagazine.org/wp-content/uploads/2012/12/OnTheMap-1411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9" y="4204560"/>
            <a:ext cx="4290783" cy="24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28672" y="988377"/>
            <a:ext cx="380069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https://developer.apple.com/videos/play/wwdc2016/709/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04690" y="1458852"/>
            <a:ext cx="26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i="0" dirty="0" err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1819" y="4960889"/>
            <a:ext cx="435439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https://github.com/google/rappor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0461" y="6250963"/>
            <a:ext cx="580832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US Census Bureau (goal: full census in 2020)</a:t>
            </a:r>
            <a:endParaRPr lang="en-US" sz="240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49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000" dirty="0">
                <a:uFill>
                  <a:solidFill/>
                </a:uFill>
              </a:rPr>
              <a:t>Differential Privacy</a:t>
            </a:r>
            <a:r>
              <a:rPr lang="en-US" sz="2000" dirty="0">
                <a:solidFill>
                  <a:srgbClr val="3333CC"/>
                </a:solidFill>
              </a:rPr>
              <a:t> [</a:t>
            </a:r>
            <a:r>
              <a:rPr lang="en-US" sz="2000" dirty="0" err="1">
                <a:solidFill>
                  <a:srgbClr val="3333CC"/>
                </a:solidFill>
              </a:rPr>
              <a:t>Dwork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 err="1">
                <a:solidFill>
                  <a:srgbClr val="3333CC"/>
                </a:solidFill>
              </a:rPr>
              <a:t>McSherry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 err="1">
                <a:solidFill>
                  <a:srgbClr val="3333CC"/>
                </a:solidFill>
              </a:rPr>
              <a:t>Nissim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S.</a:t>
            </a:r>
            <a:r>
              <a:rPr lang="en-US" sz="2000" dirty="0">
                <a:solidFill>
                  <a:srgbClr val="3333CC"/>
                </a:solidFill>
              </a:rPr>
              <a:t> 2006]</a:t>
            </a:r>
            <a:endParaRPr sz="4000" dirty="0">
              <a:uFill>
                <a:solidFill/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0" name="Shape 510"/>
              <p:cNvSpPr>
                <a:spLocks noGrp="1"/>
              </p:cNvSpPr>
              <p:nvPr>
                <p:ph idx="1"/>
              </p:nvPr>
            </p:nvSpPr>
            <p:spPr>
              <a:xfrm>
                <a:off x="284356" y="3340049"/>
                <a:ext cx="8575288" cy="3231439"/>
              </a:xfrm>
              <a:prstGeom prst="rect">
                <a:avLst/>
              </a:prstGeom>
            </p:spPr>
            <p:txBody>
              <a:bodyPr/>
              <a:lstStyle/>
              <a:p>
                <a:pPr lvl="0">
                  <a:defRPr sz="1800">
                    <a:uFillTx/>
                  </a:defRPr>
                </a:pPr>
                <a:r>
                  <a:rPr sz="2800" dirty="0">
                    <a:uFill>
                      <a:solidFill/>
                    </a:uFill>
                  </a:rPr>
                  <a:t>Data set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uFill>
                          <a:solidFill/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sz="2800" dirty="0">
                    <a:uFill>
                      <a:solidFill/>
                    </a:uFill>
                  </a:rPr>
                  <a:t> </a:t>
                </a:r>
              </a:p>
              <a:p>
                <a:pPr lvl="1">
                  <a:defRPr sz="1800">
                    <a:uFillTx/>
                  </a:defRPr>
                </a:pPr>
                <a:r>
                  <a:rPr sz="2400" dirty="0">
                    <a:uFill>
                      <a:solidFill/>
                    </a:uFill>
                  </a:rPr>
                  <a:t>Domain D can be numbers, categories, tax forms</a:t>
                </a:r>
              </a:p>
              <a:p>
                <a:pPr lvl="1">
                  <a:defRPr sz="1800">
                    <a:uFillTx/>
                  </a:defRPr>
                </a:pPr>
                <a:r>
                  <a:rPr sz="2400" dirty="0">
                    <a:uFill>
                      <a:solidFill/>
                    </a:uFill>
                  </a:rPr>
                  <a:t>Think of x as </a:t>
                </a:r>
                <a:r>
                  <a:rPr sz="2400" b="1" dirty="0">
                    <a:uFill>
                      <a:solidFill/>
                    </a:uFill>
                  </a:rPr>
                  <a:t>fixed</a:t>
                </a:r>
                <a:r>
                  <a:rPr sz="2400" dirty="0">
                    <a:uFill>
                      <a:solidFill/>
                    </a:uFill>
                  </a:rPr>
                  <a:t> (not random)</a:t>
                </a:r>
              </a:p>
              <a:p>
                <a:pPr lvl="0">
                  <a:defRPr sz="1800">
                    <a:uFillTx/>
                  </a:defRPr>
                </a:pPr>
                <a:r>
                  <a:rPr sz="2800" dirty="0">
                    <a:uFill>
                      <a:solidFill/>
                    </a:uFill>
                  </a:rPr>
                  <a:t>A = </a:t>
                </a:r>
                <a:r>
                  <a:rPr sz="2800" b="1" dirty="0">
                    <a:uFill>
                      <a:solidFill/>
                    </a:uFill>
                  </a:rPr>
                  <a:t>randomized</a:t>
                </a:r>
                <a:r>
                  <a:rPr sz="2800" dirty="0">
                    <a:uFill>
                      <a:solidFill/>
                    </a:uFill>
                  </a:rPr>
                  <a:t> procedure</a:t>
                </a:r>
              </a:p>
              <a:p>
                <a:pPr lvl="1">
                  <a:defRPr sz="1800">
                    <a:uFillTx/>
                  </a:defRPr>
                </a:pPr>
                <a:r>
                  <a:rPr sz="2400" dirty="0">
                    <a:uFill>
                      <a:solidFill/>
                    </a:uFill>
                  </a:rPr>
                  <a:t>A(x) is a random variable</a:t>
                </a:r>
              </a:p>
              <a:p>
                <a:pPr lvl="1">
                  <a:defRPr sz="1800">
                    <a:uFillTx/>
                  </a:defRPr>
                </a:pPr>
                <a:r>
                  <a:rPr sz="2400" dirty="0">
                    <a:uFill>
                      <a:solidFill/>
                    </a:uFill>
                  </a:rPr>
                  <a:t>Randomness might come from adding noise, resampling, etc.</a:t>
                </a:r>
              </a:p>
            </p:txBody>
          </p:sp>
        </mc:Choice>
        <mc:Fallback xmlns="">
          <p:sp>
            <p:nvSpPr>
              <p:cNvPr id="510" name="Shape 5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3340049"/>
                <a:ext cx="8575288" cy="3231439"/>
              </a:xfrm>
              <a:prstGeom prst="rect">
                <a:avLst/>
              </a:prstGeom>
              <a:blipFill>
                <a:blip r:embed="rId3"/>
                <a:stretch>
                  <a:fillRect l="-1849" t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9" name="Shape 509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300">
                <a:uFill>
                  <a:solidFill/>
                </a:uFill>
              </a:rPr>
              <a:t>23</a:t>
            </a:fld>
            <a:endParaRPr sz="1300">
              <a:uFill>
                <a:solidFill/>
              </a:uFill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17500" y="1166034"/>
            <a:ext cx="4406900" cy="1841501"/>
          </a:xfrm>
          <a:prstGeom prst="roundRect">
            <a:avLst>
              <a:gd name="adj" fmla="val 1034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pic>
        <p:nvPicPr>
          <p:cNvPr id="512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6" name="Shape 516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24" name="Group 524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518" name="Shape 518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25" name="Shape 525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530" name="Shape 530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37" name="Group 537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531" name="Shape 531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8" name="Shape 538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541" name="Shape 541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542" name="Shape 542"/>
          <p:cNvSpPr/>
          <p:nvPr/>
        </p:nvSpPr>
        <p:spPr>
          <a:xfrm flipH="1" flipV="1">
            <a:off x="3374420" y="2059276"/>
            <a:ext cx="1136660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44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pic>
        <p:nvPicPr>
          <p:cNvPr id="545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93950" y="3440965"/>
            <a:ext cx="2959100" cy="382470"/>
          </a:xfrm>
          <a:prstGeom prst="rect">
            <a:avLst/>
          </a:prstGeom>
          <a:ln w="12700">
            <a:round/>
          </a:ln>
        </p:spPr>
      </p:pic>
      <p:sp>
        <p:nvSpPr>
          <p:cNvPr id="40" name="Shape 615"/>
          <p:cNvSpPr/>
          <p:nvPr/>
        </p:nvSpPr>
        <p:spPr>
          <a:xfrm>
            <a:off x="3539774" y="1683261"/>
            <a:ext cx="800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>
                <a:uFillTx/>
              </a:defRPr>
            </a:lvl1pPr>
          </a:lstStyle>
          <a:p>
            <a:pPr lvl="0">
              <a:defRPr sz="1800"/>
            </a:pPr>
            <a:r>
              <a:rPr sz="2000"/>
              <a:t>A(x)</a:t>
            </a:r>
          </a:p>
        </p:txBody>
      </p:sp>
    </p:spTree>
    <p:extLst>
      <p:ext uri="{BB962C8B-B14F-4D97-AF65-F5344CB8AC3E}">
        <p14:creationId xmlns:p14="http://schemas.microsoft.com/office/powerpoint/2010/main" val="171971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317500" y="1166034"/>
            <a:ext cx="4406900" cy="1841501"/>
          </a:xfrm>
          <a:prstGeom prst="roundRect">
            <a:avLst>
              <a:gd name="adj" fmla="val 1034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74" name="Shape 5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000" dirty="0">
                <a:uFill>
                  <a:solidFill/>
                </a:uFill>
              </a:rPr>
              <a:t>Differential Privacy</a:t>
            </a:r>
          </a:p>
        </p:txBody>
      </p:sp>
      <p:sp>
        <p:nvSpPr>
          <p:cNvPr id="617" name="Shape 617"/>
          <p:cNvSpPr>
            <a:spLocks noGrp="1"/>
          </p:cNvSpPr>
          <p:nvPr>
            <p:ph idx="1"/>
          </p:nvPr>
        </p:nvSpPr>
        <p:spPr>
          <a:xfrm>
            <a:off x="284356" y="3201197"/>
            <a:ext cx="8575288" cy="337029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800" dirty="0">
                <a:uFill>
                  <a:solidFill/>
                </a:uFill>
              </a:rPr>
              <a:t>A thought experiment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Change one person’s data (or </a:t>
            </a:r>
            <a:r>
              <a:rPr lang="en-US" sz="2400" dirty="0">
                <a:uFill>
                  <a:solidFill/>
                </a:uFill>
              </a:rPr>
              <a:t>add or </a:t>
            </a:r>
            <a:r>
              <a:rPr sz="2400" dirty="0">
                <a:uFill>
                  <a:solidFill/>
                </a:uFill>
              </a:rPr>
              <a:t>remove them)</a:t>
            </a:r>
          </a:p>
          <a:p>
            <a:pPr lvl="1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Will the </a:t>
            </a:r>
            <a:r>
              <a:rPr sz="2400" b="1" dirty="0">
                <a:uFill>
                  <a:solidFill/>
                </a:uFill>
              </a:rPr>
              <a:t>distribution o</a:t>
            </a:r>
            <a:r>
              <a:rPr lang="en-US" sz="2400" b="1" dirty="0">
                <a:uFill>
                  <a:solidFill/>
                </a:uFill>
              </a:rPr>
              <a:t>f</a:t>
            </a:r>
            <a:r>
              <a:rPr sz="2400" b="1" dirty="0">
                <a:uFill>
                  <a:solidFill/>
                </a:uFill>
              </a:rPr>
              <a:t> outputs</a:t>
            </a:r>
            <a:r>
              <a:rPr sz="2400" dirty="0">
                <a:uFill>
                  <a:solidFill/>
                </a:uFill>
              </a:rPr>
              <a:t> change much?</a:t>
            </a:r>
          </a:p>
        </p:txBody>
      </p:sp>
      <p:sp>
        <p:nvSpPr>
          <p:cNvPr id="549" name="Shape 549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300">
                <a:uFill>
                  <a:solidFill/>
                </a:uFill>
              </a:rPr>
              <a:t>24</a:t>
            </a:fld>
            <a:endParaRPr sz="1300">
              <a:uFill>
                <a:solidFill/>
              </a:uFill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4775200" y="1178734"/>
            <a:ext cx="4216400" cy="1841501"/>
          </a:xfrm>
          <a:prstGeom prst="roundRect">
            <a:avLst>
              <a:gd name="adj" fmla="val 10345"/>
            </a:avLst>
          </a:prstGeom>
          <a:gradFill>
            <a:gsLst>
              <a:gs pos="0">
                <a:srgbClr val="D4FB79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pic>
        <p:nvPicPr>
          <p:cNvPr id="551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4617" y="1391257"/>
            <a:ext cx="300683" cy="19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6491" y="2317683"/>
            <a:ext cx="333190" cy="19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95882" y="1878850"/>
            <a:ext cx="65584" cy="373822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/>
        </p:nvSpPr>
        <p:spPr>
          <a:xfrm flipH="1" flipV="1">
            <a:off x="5275784" y="1529409"/>
            <a:ext cx="1454653" cy="178776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5" name="Shape 555"/>
          <p:cNvSpPr/>
          <p:nvPr/>
        </p:nvSpPr>
        <p:spPr>
          <a:xfrm flipH="1" flipV="1">
            <a:off x="5185473" y="1996916"/>
            <a:ext cx="1544961" cy="20081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6" name="Shape 556"/>
          <p:cNvSpPr/>
          <p:nvPr/>
        </p:nvSpPr>
        <p:spPr>
          <a:xfrm flipH="1">
            <a:off x="5381429" y="2277050"/>
            <a:ext cx="1349010" cy="47134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63" name="Group 563"/>
          <p:cNvGrpSpPr/>
          <p:nvPr/>
        </p:nvGrpSpPr>
        <p:grpSpPr>
          <a:xfrm>
            <a:off x="5097000" y="1407511"/>
            <a:ext cx="154405" cy="300683"/>
            <a:chOff x="0" y="0"/>
            <a:chExt cx="154404" cy="300682"/>
          </a:xfrm>
        </p:grpSpPr>
        <p:sp>
          <p:nvSpPr>
            <p:cNvPr id="557" name="Shape 557"/>
            <p:cNvSpPr/>
            <p:nvPr/>
          </p:nvSpPr>
          <p:spPr>
            <a:xfrm flipH="1">
              <a:off x="73138" y="65012"/>
              <a:ext cx="1" cy="15440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70429" y="200454"/>
              <a:ext cx="83976" cy="1002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 flipH="1">
              <a:off x="0" y="205872"/>
              <a:ext cx="70431" cy="9481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0" y="75847"/>
              <a:ext cx="67722" cy="325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40632" y="0"/>
              <a:ext cx="65014" cy="6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 flipV="1">
              <a:off x="75847" y="81265"/>
              <a:ext cx="67722" cy="270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64" name="Shape 564"/>
          <p:cNvSpPr/>
          <p:nvPr/>
        </p:nvSpPr>
        <p:spPr>
          <a:xfrm>
            <a:off x="5031987" y="1903230"/>
            <a:ext cx="1" cy="154405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5029278" y="2038672"/>
            <a:ext cx="83976" cy="100229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6" name="Shape 566"/>
          <p:cNvSpPr/>
          <p:nvPr/>
        </p:nvSpPr>
        <p:spPr>
          <a:xfrm flipH="1">
            <a:off x="4958848" y="2044090"/>
            <a:ext cx="70432" cy="94811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4958848" y="1914066"/>
            <a:ext cx="67723" cy="32507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4999481" y="1838218"/>
            <a:ext cx="65014" cy="65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569" name="Shape 569"/>
          <p:cNvSpPr/>
          <p:nvPr/>
        </p:nvSpPr>
        <p:spPr>
          <a:xfrm flipV="1">
            <a:off x="5034696" y="1919483"/>
            <a:ext cx="67722" cy="27089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76" name="Group 576"/>
          <p:cNvGrpSpPr/>
          <p:nvPr/>
        </p:nvGrpSpPr>
        <p:grpSpPr>
          <a:xfrm>
            <a:off x="5194518" y="2602113"/>
            <a:ext cx="154406" cy="300683"/>
            <a:chOff x="0" y="0"/>
            <a:chExt cx="154404" cy="300682"/>
          </a:xfrm>
        </p:grpSpPr>
        <p:sp>
          <p:nvSpPr>
            <p:cNvPr id="570" name="Shape 570"/>
            <p:cNvSpPr/>
            <p:nvPr/>
          </p:nvSpPr>
          <p:spPr>
            <a:xfrm flipH="1">
              <a:off x="73138" y="65012"/>
              <a:ext cx="1" cy="15440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70429" y="200454"/>
              <a:ext cx="83976" cy="1002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0" y="205872"/>
              <a:ext cx="70431" cy="9481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0" y="75847"/>
              <a:ext cx="67722" cy="325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40632" y="0"/>
              <a:ext cx="65014" cy="6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 flipV="1">
              <a:off x="75847" y="81265"/>
              <a:ext cx="67722" cy="270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577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9423" y="1628370"/>
            <a:ext cx="313105" cy="346954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hape 578"/>
          <p:cNvSpPr/>
          <p:nvPr/>
        </p:nvSpPr>
        <p:spPr>
          <a:xfrm>
            <a:off x="6743901" y="1608004"/>
            <a:ext cx="975186" cy="739516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 flipH="1">
            <a:off x="7223368" y="2355646"/>
            <a:ext cx="8128" cy="21129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6670282" y="2510050"/>
            <a:ext cx="111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581" name="Shape 581"/>
          <p:cNvSpPr/>
          <p:nvPr/>
        </p:nvSpPr>
        <p:spPr>
          <a:xfrm>
            <a:off x="6979109" y="1637193"/>
            <a:ext cx="485852" cy="58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582" name="Shape 582"/>
          <p:cNvSpPr/>
          <p:nvPr/>
        </p:nvSpPr>
        <p:spPr>
          <a:xfrm flipH="1" flipV="1">
            <a:off x="7731373" y="2039072"/>
            <a:ext cx="1072982" cy="12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7884100" y="1664200"/>
            <a:ext cx="762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marL="0" marR="0" lvl="0" algn="ctr" defTabSz="406400">
              <a:defRPr sz="1800">
                <a:uFillTx/>
              </a:defRPr>
            </a:pPr>
            <a:r>
              <a:rPr sz="2000"/>
              <a:t>A(</a:t>
            </a:r>
            <a:r>
              <a:rPr sz="2000">
                <a:solidFill>
                  <a:srgbClr val="D81E00"/>
                </a:solidFill>
              </a:rPr>
              <a:t>x’</a:t>
            </a:r>
            <a:r>
              <a:rPr sz="2000"/>
              <a:t>)</a:t>
            </a:r>
          </a:p>
        </p:txBody>
      </p:sp>
      <p:pic>
        <p:nvPicPr>
          <p:cNvPr id="584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hape 587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96" name="Group 596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590" name="Shape 590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97" name="Shape 597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99" name="Shape 599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602" name="Shape 602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09" name="Group 609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603" name="Shape 603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10" name="Shape 610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613" name="Shape 613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614" name="Shape 614"/>
          <p:cNvSpPr/>
          <p:nvPr/>
        </p:nvSpPr>
        <p:spPr>
          <a:xfrm flipH="1" flipV="1">
            <a:off x="3374420" y="2059276"/>
            <a:ext cx="1136660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539774" y="1683261"/>
            <a:ext cx="800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>
                <a:uFillTx/>
              </a:defRPr>
            </a:lvl1pPr>
          </a:lstStyle>
          <a:p>
            <a:pPr lvl="0">
              <a:defRPr sz="1800"/>
            </a:pPr>
            <a:r>
              <a:rPr sz="2000" dirty="0"/>
              <a:t>A(x)</a:t>
            </a:r>
          </a:p>
        </p:txBody>
      </p:sp>
      <p:pic>
        <p:nvPicPr>
          <p:cNvPr id="616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2520950" y="4627629"/>
            <a:ext cx="0" cy="194385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V="1">
            <a:off x="577843" y="6455313"/>
            <a:ext cx="8040733" cy="42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" name="Freeform 5"/>
          <p:cNvSpPr/>
          <p:nvPr/>
        </p:nvSpPr>
        <p:spPr>
          <a:xfrm>
            <a:off x="955964" y="5069241"/>
            <a:ext cx="7038109" cy="1386977"/>
          </a:xfrm>
          <a:custGeom>
            <a:avLst/>
            <a:gdLst>
              <a:gd name="connsiteX0" fmla="*/ 0 w 7038109"/>
              <a:gd name="connsiteY0" fmla="*/ 1359268 h 1386977"/>
              <a:gd name="connsiteX1" fmla="*/ 1066800 w 7038109"/>
              <a:gd name="connsiteY1" fmla="*/ 1151450 h 1386977"/>
              <a:gd name="connsiteX2" fmla="*/ 1995054 w 7038109"/>
              <a:gd name="connsiteY2" fmla="*/ 514141 h 1386977"/>
              <a:gd name="connsiteX3" fmla="*/ 2854036 w 7038109"/>
              <a:gd name="connsiteY3" fmla="*/ 1523 h 1386977"/>
              <a:gd name="connsiteX4" fmla="*/ 3491345 w 7038109"/>
              <a:gd name="connsiteY4" fmla="*/ 375595 h 1386977"/>
              <a:gd name="connsiteX5" fmla="*/ 3906981 w 7038109"/>
              <a:gd name="connsiteY5" fmla="*/ 915923 h 1386977"/>
              <a:gd name="connsiteX6" fmla="*/ 4918363 w 7038109"/>
              <a:gd name="connsiteY6" fmla="*/ 763523 h 1386977"/>
              <a:gd name="connsiteX7" fmla="*/ 5472545 w 7038109"/>
              <a:gd name="connsiteY7" fmla="*/ 292468 h 1386977"/>
              <a:gd name="connsiteX8" fmla="*/ 6123709 w 7038109"/>
              <a:gd name="connsiteY8" fmla="*/ 555704 h 1386977"/>
              <a:gd name="connsiteX9" fmla="*/ 6511636 w 7038109"/>
              <a:gd name="connsiteY9" fmla="*/ 1165304 h 1386977"/>
              <a:gd name="connsiteX10" fmla="*/ 7038109 w 7038109"/>
              <a:gd name="connsiteY10" fmla="*/ 1386977 h 138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8109" h="1386977">
                <a:moveTo>
                  <a:pt x="0" y="1359268"/>
                </a:moveTo>
                <a:cubicBezTo>
                  <a:pt x="367145" y="1325786"/>
                  <a:pt x="734291" y="1292304"/>
                  <a:pt x="1066800" y="1151450"/>
                </a:cubicBezTo>
                <a:cubicBezTo>
                  <a:pt x="1399309" y="1010595"/>
                  <a:pt x="1697181" y="705795"/>
                  <a:pt x="1995054" y="514141"/>
                </a:cubicBezTo>
                <a:cubicBezTo>
                  <a:pt x="2292927" y="322487"/>
                  <a:pt x="2604654" y="24614"/>
                  <a:pt x="2854036" y="1523"/>
                </a:cubicBezTo>
                <a:cubicBezTo>
                  <a:pt x="3103418" y="-21568"/>
                  <a:pt x="3315854" y="223195"/>
                  <a:pt x="3491345" y="375595"/>
                </a:cubicBezTo>
                <a:cubicBezTo>
                  <a:pt x="3666836" y="527995"/>
                  <a:pt x="3669145" y="851268"/>
                  <a:pt x="3906981" y="915923"/>
                </a:cubicBezTo>
                <a:cubicBezTo>
                  <a:pt x="4144817" y="980578"/>
                  <a:pt x="4657436" y="867432"/>
                  <a:pt x="4918363" y="763523"/>
                </a:cubicBezTo>
                <a:cubicBezTo>
                  <a:pt x="5179290" y="659614"/>
                  <a:pt x="5271654" y="327104"/>
                  <a:pt x="5472545" y="292468"/>
                </a:cubicBezTo>
                <a:cubicBezTo>
                  <a:pt x="5673436" y="257832"/>
                  <a:pt x="5950527" y="410231"/>
                  <a:pt x="6123709" y="555704"/>
                </a:cubicBezTo>
                <a:cubicBezTo>
                  <a:pt x="6296891" y="701177"/>
                  <a:pt x="6359236" y="1026759"/>
                  <a:pt x="6511636" y="1165304"/>
                </a:cubicBezTo>
                <a:cubicBezTo>
                  <a:pt x="6664036" y="1303849"/>
                  <a:pt x="7038109" y="1386977"/>
                  <a:pt x="7038109" y="1386977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1159160" y="5195307"/>
            <a:ext cx="7038109" cy="1260157"/>
          </a:xfrm>
          <a:custGeom>
            <a:avLst/>
            <a:gdLst>
              <a:gd name="connsiteX0" fmla="*/ 0 w 7038109"/>
              <a:gd name="connsiteY0" fmla="*/ 1359268 h 1386977"/>
              <a:gd name="connsiteX1" fmla="*/ 1066800 w 7038109"/>
              <a:gd name="connsiteY1" fmla="*/ 1151450 h 1386977"/>
              <a:gd name="connsiteX2" fmla="*/ 1995054 w 7038109"/>
              <a:gd name="connsiteY2" fmla="*/ 514141 h 1386977"/>
              <a:gd name="connsiteX3" fmla="*/ 2854036 w 7038109"/>
              <a:gd name="connsiteY3" fmla="*/ 1523 h 1386977"/>
              <a:gd name="connsiteX4" fmla="*/ 3491345 w 7038109"/>
              <a:gd name="connsiteY4" fmla="*/ 375595 h 1386977"/>
              <a:gd name="connsiteX5" fmla="*/ 3906981 w 7038109"/>
              <a:gd name="connsiteY5" fmla="*/ 915923 h 1386977"/>
              <a:gd name="connsiteX6" fmla="*/ 4918363 w 7038109"/>
              <a:gd name="connsiteY6" fmla="*/ 763523 h 1386977"/>
              <a:gd name="connsiteX7" fmla="*/ 5472545 w 7038109"/>
              <a:gd name="connsiteY7" fmla="*/ 292468 h 1386977"/>
              <a:gd name="connsiteX8" fmla="*/ 6123709 w 7038109"/>
              <a:gd name="connsiteY8" fmla="*/ 555704 h 1386977"/>
              <a:gd name="connsiteX9" fmla="*/ 6511636 w 7038109"/>
              <a:gd name="connsiteY9" fmla="*/ 1165304 h 1386977"/>
              <a:gd name="connsiteX10" fmla="*/ 7038109 w 7038109"/>
              <a:gd name="connsiteY10" fmla="*/ 1386977 h 1386977"/>
              <a:gd name="connsiteX0" fmla="*/ 0 w 7038109"/>
              <a:gd name="connsiteY0" fmla="*/ 1208262 h 1235971"/>
              <a:gd name="connsiteX1" fmla="*/ 1066800 w 7038109"/>
              <a:gd name="connsiteY1" fmla="*/ 1000444 h 1235971"/>
              <a:gd name="connsiteX2" fmla="*/ 1995054 w 7038109"/>
              <a:gd name="connsiteY2" fmla="*/ 363135 h 1235971"/>
              <a:gd name="connsiteX3" fmla="*/ 2992582 w 7038109"/>
              <a:gd name="connsiteY3" fmla="*/ 2917 h 1235971"/>
              <a:gd name="connsiteX4" fmla="*/ 3491345 w 7038109"/>
              <a:gd name="connsiteY4" fmla="*/ 224589 h 1235971"/>
              <a:gd name="connsiteX5" fmla="*/ 3906981 w 7038109"/>
              <a:gd name="connsiteY5" fmla="*/ 764917 h 1235971"/>
              <a:gd name="connsiteX6" fmla="*/ 4918363 w 7038109"/>
              <a:gd name="connsiteY6" fmla="*/ 612517 h 1235971"/>
              <a:gd name="connsiteX7" fmla="*/ 5472545 w 7038109"/>
              <a:gd name="connsiteY7" fmla="*/ 141462 h 1235971"/>
              <a:gd name="connsiteX8" fmla="*/ 6123709 w 7038109"/>
              <a:gd name="connsiteY8" fmla="*/ 404698 h 1235971"/>
              <a:gd name="connsiteX9" fmla="*/ 6511636 w 7038109"/>
              <a:gd name="connsiteY9" fmla="*/ 1014298 h 1235971"/>
              <a:gd name="connsiteX10" fmla="*/ 7038109 w 7038109"/>
              <a:gd name="connsiteY10" fmla="*/ 1235971 h 1235971"/>
              <a:gd name="connsiteX0" fmla="*/ 0 w 7038109"/>
              <a:gd name="connsiteY0" fmla="*/ 1208262 h 1235971"/>
              <a:gd name="connsiteX1" fmla="*/ 1066800 w 7038109"/>
              <a:gd name="connsiteY1" fmla="*/ 1000444 h 1235971"/>
              <a:gd name="connsiteX2" fmla="*/ 1995054 w 7038109"/>
              <a:gd name="connsiteY2" fmla="*/ 363135 h 1235971"/>
              <a:gd name="connsiteX3" fmla="*/ 2992582 w 7038109"/>
              <a:gd name="connsiteY3" fmla="*/ 2917 h 1235971"/>
              <a:gd name="connsiteX4" fmla="*/ 3491345 w 7038109"/>
              <a:gd name="connsiteY4" fmla="*/ 224589 h 1235971"/>
              <a:gd name="connsiteX5" fmla="*/ 3906981 w 7038109"/>
              <a:gd name="connsiteY5" fmla="*/ 764917 h 1235971"/>
              <a:gd name="connsiteX6" fmla="*/ 4765963 w 7038109"/>
              <a:gd name="connsiteY6" fmla="*/ 390844 h 1235971"/>
              <a:gd name="connsiteX7" fmla="*/ 5472545 w 7038109"/>
              <a:gd name="connsiteY7" fmla="*/ 141462 h 1235971"/>
              <a:gd name="connsiteX8" fmla="*/ 6123709 w 7038109"/>
              <a:gd name="connsiteY8" fmla="*/ 404698 h 1235971"/>
              <a:gd name="connsiteX9" fmla="*/ 6511636 w 7038109"/>
              <a:gd name="connsiteY9" fmla="*/ 1014298 h 1235971"/>
              <a:gd name="connsiteX10" fmla="*/ 7038109 w 7038109"/>
              <a:gd name="connsiteY10" fmla="*/ 1235971 h 1235971"/>
              <a:gd name="connsiteX0" fmla="*/ 0 w 7038109"/>
              <a:gd name="connsiteY0" fmla="*/ 1208262 h 1235971"/>
              <a:gd name="connsiteX1" fmla="*/ 1066800 w 7038109"/>
              <a:gd name="connsiteY1" fmla="*/ 1000444 h 1235971"/>
              <a:gd name="connsiteX2" fmla="*/ 1995054 w 7038109"/>
              <a:gd name="connsiteY2" fmla="*/ 363135 h 1235971"/>
              <a:gd name="connsiteX3" fmla="*/ 2992582 w 7038109"/>
              <a:gd name="connsiteY3" fmla="*/ 2917 h 1235971"/>
              <a:gd name="connsiteX4" fmla="*/ 3491345 w 7038109"/>
              <a:gd name="connsiteY4" fmla="*/ 224589 h 1235971"/>
              <a:gd name="connsiteX5" fmla="*/ 3906981 w 7038109"/>
              <a:gd name="connsiteY5" fmla="*/ 764917 h 1235971"/>
              <a:gd name="connsiteX6" fmla="*/ 4765963 w 7038109"/>
              <a:gd name="connsiteY6" fmla="*/ 390844 h 1235971"/>
              <a:gd name="connsiteX7" fmla="*/ 5347854 w 7038109"/>
              <a:gd name="connsiteY7" fmla="*/ 280007 h 1235971"/>
              <a:gd name="connsiteX8" fmla="*/ 6123709 w 7038109"/>
              <a:gd name="connsiteY8" fmla="*/ 404698 h 1235971"/>
              <a:gd name="connsiteX9" fmla="*/ 6511636 w 7038109"/>
              <a:gd name="connsiteY9" fmla="*/ 1014298 h 1235971"/>
              <a:gd name="connsiteX10" fmla="*/ 7038109 w 7038109"/>
              <a:gd name="connsiteY10" fmla="*/ 1235971 h 1235971"/>
              <a:gd name="connsiteX0" fmla="*/ 0 w 7038109"/>
              <a:gd name="connsiteY0" fmla="*/ 1208262 h 1235971"/>
              <a:gd name="connsiteX1" fmla="*/ 1066800 w 7038109"/>
              <a:gd name="connsiteY1" fmla="*/ 1000444 h 1235971"/>
              <a:gd name="connsiteX2" fmla="*/ 1995054 w 7038109"/>
              <a:gd name="connsiteY2" fmla="*/ 363135 h 1235971"/>
              <a:gd name="connsiteX3" fmla="*/ 2992582 w 7038109"/>
              <a:gd name="connsiteY3" fmla="*/ 2917 h 1235971"/>
              <a:gd name="connsiteX4" fmla="*/ 3491345 w 7038109"/>
              <a:gd name="connsiteY4" fmla="*/ 224589 h 1235971"/>
              <a:gd name="connsiteX5" fmla="*/ 3906981 w 7038109"/>
              <a:gd name="connsiteY5" fmla="*/ 764917 h 1235971"/>
              <a:gd name="connsiteX6" fmla="*/ 4765963 w 7038109"/>
              <a:gd name="connsiteY6" fmla="*/ 390844 h 1235971"/>
              <a:gd name="connsiteX7" fmla="*/ 5347854 w 7038109"/>
              <a:gd name="connsiteY7" fmla="*/ 280007 h 1235971"/>
              <a:gd name="connsiteX8" fmla="*/ 6165272 w 7038109"/>
              <a:gd name="connsiteY8" fmla="*/ 515534 h 1235971"/>
              <a:gd name="connsiteX9" fmla="*/ 6511636 w 7038109"/>
              <a:gd name="connsiteY9" fmla="*/ 1014298 h 1235971"/>
              <a:gd name="connsiteX10" fmla="*/ 7038109 w 7038109"/>
              <a:gd name="connsiteY10" fmla="*/ 1235971 h 1235971"/>
              <a:gd name="connsiteX0" fmla="*/ 0 w 7038109"/>
              <a:gd name="connsiteY0" fmla="*/ 1221893 h 1249602"/>
              <a:gd name="connsiteX1" fmla="*/ 1066800 w 7038109"/>
              <a:gd name="connsiteY1" fmla="*/ 1014075 h 1249602"/>
              <a:gd name="connsiteX2" fmla="*/ 1995054 w 7038109"/>
              <a:gd name="connsiteY2" fmla="*/ 376766 h 1249602"/>
              <a:gd name="connsiteX3" fmla="*/ 2701636 w 7038109"/>
              <a:gd name="connsiteY3" fmla="*/ 2694 h 1249602"/>
              <a:gd name="connsiteX4" fmla="*/ 3491345 w 7038109"/>
              <a:gd name="connsiteY4" fmla="*/ 238220 h 1249602"/>
              <a:gd name="connsiteX5" fmla="*/ 3906981 w 7038109"/>
              <a:gd name="connsiteY5" fmla="*/ 778548 h 1249602"/>
              <a:gd name="connsiteX6" fmla="*/ 4765963 w 7038109"/>
              <a:gd name="connsiteY6" fmla="*/ 404475 h 1249602"/>
              <a:gd name="connsiteX7" fmla="*/ 5347854 w 7038109"/>
              <a:gd name="connsiteY7" fmla="*/ 293638 h 1249602"/>
              <a:gd name="connsiteX8" fmla="*/ 6165272 w 7038109"/>
              <a:gd name="connsiteY8" fmla="*/ 529165 h 1249602"/>
              <a:gd name="connsiteX9" fmla="*/ 6511636 w 7038109"/>
              <a:gd name="connsiteY9" fmla="*/ 1027929 h 1249602"/>
              <a:gd name="connsiteX10" fmla="*/ 7038109 w 7038109"/>
              <a:gd name="connsiteY10" fmla="*/ 1249602 h 1249602"/>
              <a:gd name="connsiteX0" fmla="*/ 0 w 7038109"/>
              <a:gd name="connsiteY0" fmla="*/ 1232448 h 1260157"/>
              <a:gd name="connsiteX1" fmla="*/ 1066800 w 7038109"/>
              <a:gd name="connsiteY1" fmla="*/ 1024630 h 1260157"/>
              <a:gd name="connsiteX2" fmla="*/ 1995054 w 7038109"/>
              <a:gd name="connsiteY2" fmla="*/ 387321 h 1260157"/>
              <a:gd name="connsiteX3" fmla="*/ 2701636 w 7038109"/>
              <a:gd name="connsiteY3" fmla="*/ 13249 h 1260157"/>
              <a:gd name="connsiteX4" fmla="*/ 3255818 w 7038109"/>
              <a:gd name="connsiteY4" fmla="*/ 151793 h 1260157"/>
              <a:gd name="connsiteX5" fmla="*/ 3906981 w 7038109"/>
              <a:gd name="connsiteY5" fmla="*/ 789103 h 1260157"/>
              <a:gd name="connsiteX6" fmla="*/ 4765963 w 7038109"/>
              <a:gd name="connsiteY6" fmla="*/ 415030 h 1260157"/>
              <a:gd name="connsiteX7" fmla="*/ 5347854 w 7038109"/>
              <a:gd name="connsiteY7" fmla="*/ 304193 h 1260157"/>
              <a:gd name="connsiteX8" fmla="*/ 6165272 w 7038109"/>
              <a:gd name="connsiteY8" fmla="*/ 539720 h 1260157"/>
              <a:gd name="connsiteX9" fmla="*/ 6511636 w 7038109"/>
              <a:gd name="connsiteY9" fmla="*/ 1038484 h 1260157"/>
              <a:gd name="connsiteX10" fmla="*/ 7038109 w 7038109"/>
              <a:gd name="connsiteY10" fmla="*/ 1260157 h 1260157"/>
              <a:gd name="connsiteX0" fmla="*/ 0 w 7038109"/>
              <a:gd name="connsiteY0" fmla="*/ 1232448 h 1260157"/>
              <a:gd name="connsiteX1" fmla="*/ 1066800 w 7038109"/>
              <a:gd name="connsiteY1" fmla="*/ 1024630 h 1260157"/>
              <a:gd name="connsiteX2" fmla="*/ 1995054 w 7038109"/>
              <a:gd name="connsiteY2" fmla="*/ 387321 h 1260157"/>
              <a:gd name="connsiteX3" fmla="*/ 2701636 w 7038109"/>
              <a:gd name="connsiteY3" fmla="*/ 13249 h 1260157"/>
              <a:gd name="connsiteX4" fmla="*/ 3255818 w 7038109"/>
              <a:gd name="connsiteY4" fmla="*/ 151793 h 1260157"/>
              <a:gd name="connsiteX5" fmla="*/ 3906981 w 7038109"/>
              <a:gd name="connsiteY5" fmla="*/ 789103 h 1260157"/>
              <a:gd name="connsiteX6" fmla="*/ 4779817 w 7038109"/>
              <a:gd name="connsiteY6" fmla="*/ 525867 h 1260157"/>
              <a:gd name="connsiteX7" fmla="*/ 5347854 w 7038109"/>
              <a:gd name="connsiteY7" fmla="*/ 304193 h 1260157"/>
              <a:gd name="connsiteX8" fmla="*/ 6165272 w 7038109"/>
              <a:gd name="connsiteY8" fmla="*/ 539720 h 1260157"/>
              <a:gd name="connsiteX9" fmla="*/ 6511636 w 7038109"/>
              <a:gd name="connsiteY9" fmla="*/ 1038484 h 1260157"/>
              <a:gd name="connsiteX10" fmla="*/ 7038109 w 7038109"/>
              <a:gd name="connsiteY10" fmla="*/ 1260157 h 1260157"/>
              <a:gd name="connsiteX0" fmla="*/ 0 w 7038109"/>
              <a:gd name="connsiteY0" fmla="*/ 1232448 h 1260157"/>
              <a:gd name="connsiteX1" fmla="*/ 1066800 w 7038109"/>
              <a:gd name="connsiteY1" fmla="*/ 1024630 h 1260157"/>
              <a:gd name="connsiteX2" fmla="*/ 1995054 w 7038109"/>
              <a:gd name="connsiteY2" fmla="*/ 387321 h 1260157"/>
              <a:gd name="connsiteX3" fmla="*/ 2701636 w 7038109"/>
              <a:gd name="connsiteY3" fmla="*/ 13249 h 1260157"/>
              <a:gd name="connsiteX4" fmla="*/ 3255818 w 7038109"/>
              <a:gd name="connsiteY4" fmla="*/ 151793 h 1260157"/>
              <a:gd name="connsiteX5" fmla="*/ 3906981 w 7038109"/>
              <a:gd name="connsiteY5" fmla="*/ 789103 h 1260157"/>
              <a:gd name="connsiteX6" fmla="*/ 4779817 w 7038109"/>
              <a:gd name="connsiteY6" fmla="*/ 525867 h 1260157"/>
              <a:gd name="connsiteX7" fmla="*/ 5334000 w 7038109"/>
              <a:gd name="connsiteY7" fmla="*/ 262629 h 1260157"/>
              <a:gd name="connsiteX8" fmla="*/ 6165272 w 7038109"/>
              <a:gd name="connsiteY8" fmla="*/ 539720 h 1260157"/>
              <a:gd name="connsiteX9" fmla="*/ 6511636 w 7038109"/>
              <a:gd name="connsiteY9" fmla="*/ 1038484 h 1260157"/>
              <a:gd name="connsiteX10" fmla="*/ 7038109 w 7038109"/>
              <a:gd name="connsiteY10" fmla="*/ 1260157 h 1260157"/>
              <a:gd name="connsiteX0" fmla="*/ 0 w 7038109"/>
              <a:gd name="connsiteY0" fmla="*/ 1232448 h 1260157"/>
              <a:gd name="connsiteX1" fmla="*/ 1066800 w 7038109"/>
              <a:gd name="connsiteY1" fmla="*/ 1024630 h 1260157"/>
              <a:gd name="connsiteX2" fmla="*/ 1995054 w 7038109"/>
              <a:gd name="connsiteY2" fmla="*/ 387321 h 1260157"/>
              <a:gd name="connsiteX3" fmla="*/ 2701636 w 7038109"/>
              <a:gd name="connsiteY3" fmla="*/ 13249 h 1260157"/>
              <a:gd name="connsiteX4" fmla="*/ 3255818 w 7038109"/>
              <a:gd name="connsiteY4" fmla="*/ 151793 h 1260157"/>
              <a:gd name="connsiteX5" fmla="*/ 3906981 w 7038109"/>
              <a:gd name="connsiteY5" fmla="*/ 789103 h 1260157"/>
              <a:gd name="connsiteX6" fmla="*/ 4779817 w 7038109"/>
              <a:gd name="connsiteY6" fmla="*/ 525867 h 1260157"/>
              <a:gd name="connsiteX7" fmla="*/ 5334000 w 7038109"/>
              <a:gd name="connsiteY7" fmla="*/ 262629 h 1260157"/>
              <a:gd name="connsiteX8" fmla="*/ 5971308 w 7038109"/>
              <a:gd name="connsiteY8" fmla="*/ 345757 h 1260157"/>
              <a:gd name="connsiteX9" fmla="*/ 6511636 w 7038109"/>
              <a:gd name="connsiteY9" fmla="*/ 1038484 h 1260157"/>
              <a:gd name="connsiteX10" fmla="*/ 7038109 w 7038109"/>
              <a:gd name="connsiteY10" fmla="*/ 1260157 h 1260157"/>
              <a:gd name="connsiteX0" fmla="*/ 0 w 7038109"/>
              <a:gd name="connsiteY0" fmla="*/ 1232448 h 1260157"/>
              <a:gd name="connsiteX1" fmla="*/ 1066800 w 7038109"/>
              <a:gd name="connsiteY1" fmla="*/ 1024630 h 1260157"/>
              <a:gd name="connsiteX2" fmla="*/ 1995054 w 7038109"/>
              <a:gd name="connsiteY2" fmla="*/ 387321 h 1260157"/>
              <a:gd name="connsiteX3" fmla="*/ 2701636 w 7038109"/>
              <a:gd name="connsiteY3" fmla="*/ 13249 h 1260157"/>
              <a:gd name="connsiteX4" fmla="*/ 3255818 w 7038109"/>
              <a:gd name="connsiteY4" fmla="*/ 151793 h 1260157"/>
              <a:gd name="connsiteX5" fmla="*/ 3906981 w 7038109"/>
              <a:gd name="connsiteY5" fmla="*/ 789103 h 1260157"/>
              <a:gd name="connsiteX6" fmla="*/ 4779817 w 7038109"/>
              <a:gd name="connsiteY6" fmla="*/ 525867 h 1260157"/>
              <a:gd name="connsiteX7" fmla="*/ 5334000 w 7038109"/>
              <a:gd name="connsiteY7" fmla="*/ 262629 h 1260157"/>
              <a:gd name="connsiteX8" fmla="*/ 5971308 w 7038109"/>
              <a:gd name="connsiteY8" fmla="*/ 345757 h 1260157"/>
              <a:gd name="connsiteX9" fmla="*/ 6234545 w 7038109"/>
              <a:gd name="connsiteY9" fmla="*/ 802957 h 1260157"/>
              <a:gd name="connsiteX10" fmla="*/ 7038109 w 7038109"/>
              <a:gd name="connsiteY10" fmla="*/ 1260157 h 1260157"/>
              <a:gd name="connsiteX0" fmla="*/ 0 w 7038109"/>
              <a:gd name="connsiteY0" fmla="*/ 1232448 h 1260157"/>
              <a:gd name="connsiteX1" fmla="*/ 1066800 w 7038109"/>
              <a:gd name="connsiteY1" fmla="*/ 1024630 h 1260157"/>
              <a:gd name="connsiteX2" fmla="*/ 1995054 w 7038109"/>
              <a:gd name="connsiteY2" fmla="*/ 387321 h 1260157"/>
              <a:gd name="connsiteX3" fmla="*/ 2701636 w 7038109"/>
              <a:gd name="connsiteY3" fmla="*/ 13249 h 1260157"/>
              <a:gd name="connsiteX4" fmla="*/ 3255818 w 7038109"/>
              <a:gd name="connsiteY4" fmla="*/ 151793 h 1260157"/>
              <a:gd name="connsiteX5" fmla="*/ 3906981 w 7038109"/>
              <a:gd name="connsiteY5" fmla="*/ 789103 h 1260157"/>
              <a:gd name="connsiteX6" fmla="*/ 4779817 w 7038109"/>
              <a:gd name="connsiteY6" fmla="*/ 525867 h 1260157"/>
              <a:gd name="connsiteX7" fmla="*/ 5334000 w 7038109"/>
              <a:gd name="connsiteY7" fmla="*/ 262629 h 1260157"/>
              <a:gd name="connsiteX8" fmla="*/ 5971308 w 7038109"/>
              <a:gd name="connsiteY8" fmla="*/ 345757 h 1260157"/>
              <a:gd name="connsiteX9" fmla="*/ 6373091 w 7038109"/>
              <a:gd name="connsiteY9" fmla="*/ 983066 h 1260157"/>
              <a:gd name="connsiteX10" fmla="*/ 7038109 w 7038109"/>
              <a:gd name="connsiteY10" fmla="*/ 1260157 h 126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8109" h="1260157">
                <a:moveTo>
                  <a:pt x="0" y="1232448"/>
                </a:moveTo>
                <a:cubicBezTo>
                  <a:pt x="367145" y="1198966"/>
                  <a:pt x="734291" y="1165484"/>
                  <a:pt x="1066800" y="1024630"/>
                </a:cubicBezTo>
                <a:cubicBezTo>
                  <a:pt x="1399309" y="883775"/>
                  <a:pt x="1722581" y="555885"/>
                  <a:pt x="1995054" y="387321"/>
                </a:cubicBezTo>
                <a:cubicBezTo>
                  <a:pt x="2267527" y="218758"/>
                  <a:pt x="2491509" y="52504"/>
                  <a:pt x="2701636" y="13249"/>
                </a:cubicBezTo>
                <a:cubicBezTo>
                  <a:pt x="2911763" y="-26006"/>
                  <a:pt x="3054927" y="22484"/>
                  <a:pt x="3255818" y="151793"/>
                </a:cubicBezTo>
                <a:cubicBezTo>
                  <a:pt x="3456709" y="281102"/>
                  <a:pt x="3652981" y="726757"/>
                  <a:pt x="3906981" y="789103"/>
                </a:cubicBezTo>
                <a:cubicBezTo>
                  <a:pt x="4160981" y="851449"/>
                  <a:pt x="4541981" y="613613"/>
                  <a:pt x="4779817" y="525867"/>
                </a:cubicBezTo>
                <a:cubicBezTo>
                  <a:pt x="5017654" y="438121"/>
                  <a:pt x="5135418" y="292647"/>
                  <a:pt x="5334000" y="262629"/>
                </a:cubicBezTo>
                <a:cubicBezTo>
                  <a:pt x="5532582" y="232611"/>
                  <a:pt x="5798126" y="225684"/>
                  <a:pt x="5971308" y="345757"/>
                </a:cubicBezTo>
                <a:cubicBezTo>
                  <a:pt x="6144490" y="465830"/>
                  <a:pt x="6195291" y="830666"/>
                  <a:pt x="6373091" y="983066"/>
                </a:cubicBezTo>
                <a:cubicBezTo>
                  <a:pt x="6550891" y="1135466"/>
                  <a:pt x="7038109" y="1260157"/>
                  <a:pt x="7038109" y="1260157"/>
                </a:cubicBezTo>
              </a:path>
            </a:pathLst>
          </a:custGeom>
          <a:noFill/>
          <a:ln w="254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31496" y="6413895"/>
            <a:ext cx="1180984" cy="73152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299" y="4006759"/>
            <a:ext cx="1845701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For any set of outcomes, about the same probability in both worlds</a:t>
            </a:r>
            <a:endParaRPr lang="en-US" sz="1800" i="0" dirty="0">
              <a:latin typeface="+mj-lt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912168" y="4888279"/>
            <a:ext cx="472305" cy="1484812"/>
          </a:xfrm>
          <a:custGeom>
            <a:avLst/>
            <a:gdLst>
              <a:gd name="connsiteX0" fmla="*/ 361468 w 472305"/>
              <a:gd name="connsiteY0" fmla="*/ 0 h 1856509"/>
              <a:gd name="connsiteX1" fmla="*/ 1250 w 472305"/>
              <a:gd name="connsiteY1" fmla="*/ 1288473 h 1856509"/>
              <a:gd name="connsiteX2" fmla="*/ 472305 w 472305"/>
              <a:gd name="connsiteY2" fmla="*/ 1856509 h 185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305" h="1856509">
                <a:moveTo>
                  <a:pt x="361468" y="0"/>
                </a:moveTo>
                <a:cubicBezTo>
                  <a:pt x="172122" y="489527"/>
                  <a:pt x="-17223" y="979055"/>
                  <a:pt x="1250" y="1288473"/>
                </a:cubicBezTo>
                <a:cubicBezTo>
                  <a:pt x="19723" y="1597891"/>
                  <a:pt x="472305" y="1856509"/>
                  <a:pt x="472305" y="1856509"/>
                </a:cubicBezTo>
              </a:path>
            </a:pathLst>
          </a:custGeom>
          <a:noFill/>
          <a:ln w="44450">
            <a:solidFill>
              <a:srgbClr val="C00000"/>
            </a:solidFill>
            <a:prstDash val="sysDot"/>
            <a:headEnd type="none"/>
            <a:tailEnd type="stealth" w="lg" len="lg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0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/>
        </p:nvSpPr>
        <p:spPr>
          <a:xfrm>
            <a:off x="317500" y="1166034"/>
            <a:ext cx="4406900" cy="1841501"/>
          </a:xfrm>
          <a:prstGeom prst="roundRect">
            <a:avLst>
              <a:gd name="adj" fmla="val 1034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623" name="Shape 6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300">
                <a:uFill>
                  <a:solidFill/>
                </a:uFill>
              </a:rPr>
              <a:t>25</a:t>
            </a:fld>
            <a:endParaRPr sz="1300">
              <a:uFill>
                <a:solidFill/>
              </a:uFill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775200" y="1178734"/>
            <a:ext cx="4216400" cy="1841501"/>
          </a:xfrm>
          <a:prstGeom prst="roundRect">
            <a:avLst>
              <a:gd name="adj" fmla="val 10345"/>
            </a:avLst>
          </a:prstGeom>
          <a:gradFill>
            <a:gsLst>
              <a:gs pos="0">
                <a:srgbClr val="D4FB79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pic>
        <p:nvPicPr>
          <p:cNvPr id="625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4617" y="1391257"/>
            <a:ext cx="300683" cy="19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6491" y="2317683"/>
            <a:ext cx="333190" cy="19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95882" y="1878850"/>
            <a:ext cx="65584" cy="373822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/>
        </p:nvSpPr>
        <p:spPr>
          <a:xfrm flipH="1" flipV="1">
            <a:off x="5275784" y="1529409"/>
            <a:ext cx="1454653" cy="178776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 flipH="1" flipV="1">
            <a:off x="5185473" y="1996916"/>
            <a:ext cx="1544961" cy="20081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 flipH="1">
            <a:off x="5381429" y="2277050"/>
            <a:ext cx="1349010" cy="47134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37" name="Group 637"/>
          <p:cNvGrpSpPr/>
          <p:nvPr/>
        </p:nvGrpSpPr>
        <p:grpSpPr>
          <a:xfrm>
            <a:off x="5097000" y="1407511"/>
            <a:ext cx="154405" cy="300683"/>
            <a:chOff x="0" y="0"/>
            <a:chExt cx="154404" cy="300682"/>
          </a:xfrm>
        </p:grpSpPr>
        <p:sp>
          <p:nvSpPr>
            <p:cNvPr id="631" name="Shape 631"/>
            <p:cNvSpPr/>
            <p:nvPr/>
          </p:nvSpPr>
          <p:spPr>
            <a:xfrm flipH="1">
              <a:off x="73138" y="65012"/>
              <a:ext cx="1" cy="15440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70429" y="200454"/>
              <a:ext cx="83976" cy="1002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 flipH="1">
              <a:off x="0" y="205872"/>
              <a:ext cx="70431" cy="9481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0" y="75847"/>
              <a:ext cx="67722" cy="325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0632" y="0"/>
              <a:ext cx="65014" cy="6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 flipV="1">
              <a:off x="75847" y="81265"/>
              <a:ext cx="67722" cy="270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38" name="Shape 638"/>
          <p:cNvSpPr/>
          <p:nvPr/>
        </p:nvSpPr>
        <p:spPr>
          <a:xfrm>
            <a:off x="5031987" y="1903230"/>
            <a:ext cx="1" cy="154405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5029278" y="2038672"/>
            <a:ext cx="83976" cy="100229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 flipH="1">
            <a:off x="4958848" y="2044090"/>
            <a:ext cx="70432" cy="94811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4958848" y="1914066"/>
            <a:ext cx="67723" cy="32507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4999481" y="1838218"/>
            <a:ext cx="65014" cy="65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643" name="Shape 643"/>
          <p:cNvSpPr/>
          <p:nvPr/>
        </p:nvSpPr>
        <p:spPr>
          <a:xfrm flipV="1">
            <a:off x="5034696" y="1919483"/>
            <a:ext cx="67722" cy="27089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50" name="Group 650"/>
          <p:cNvGrpSpPr/>
          <p:nvPr/>
        </p:nvGrpSpPr>
        <p:grpSpPr>
          <a:xfrm>
            <a:off x="5194518" y="2602113"/>
            <a:ext cx="154406" cy="300683"/>
            <a:chOff x="0" y="0"/>
            <a:chExt cx="154404" cy="300682"/>
          </a:xfrm>
        </p:grpSpPr>
        <p:sp>
          <p:nvSpPr>
            <p:cNvPr id="644" name="Shape 644"/>
            <p:cNvSpPr/>
            <p:nvPr/>
          </p:nvSpPr>
          <p:spPr>
            <a:xfrm flipH="1">
              <a:off x="73138" y="65012"/>
              <a:ext cx="1" cy="15440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70429" y="200454"/>
              <a:ext cx="83976" cy="1002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 flipH="1">
              <a:off x="0" y="205872"/>
              <a:ext cx="70431" cy="9481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75847"/>
              <a:ext cx="67722" cy="325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0632" y="0"/>
              <a:ext cx="65014" cy="6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 flipV="1">
              <a:off x="75847" y="81265"/>
              <a:ext cx="67722" cy="270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651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9423" y="1628370"/>
            <a:ext cx="313105" cy="346954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Shape 652"/>
          <p:cNvSpPr/>
          <p:nvPr/>
        </p:nvSpPr>
        <p:spPr>
          <a:xfrm>
            <a:off x="6743901" y="1608004"/>
            <a:ext cx="975186" cy="739516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653" name="Shape 653"/>
          <p:cNvSpPr/>
          <p:nvPr/>
        </p:nvSpPr>
        <p:spPr>
          <a:xfrm flipH="1">
            <a:off x="7223368" y="2355646"/>
            <a:ext cx="8128" cy="21129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6670282" y="2510050"/>
            <a:ext cx="1117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655" name="Shape 655"/>
          <p:cNvSpPr/>
          <p:nvPr/>
        </p:nvSpPr>
        <p:spPr>
          <a:xfrm>
            <a:off x="6979109" y="1637193"/>
            <a:ext cx="485852" cy="58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656" name="Shape 656"/>
          <p:cNvSpPr/>
          <p:nvPr/>
        </p:nvSpPr>
        <p:spPr>
          <a:xfrm flipH="1" flipV="1">
            <a:off x="7731373" y="2039072"/>
            <a:ext cx="1072982" cy="12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7884100" y="1664200"/>
            <a:ext cx="762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marL="0" marR="0" lvl="0" algn="ctr" defTabSz="406400">
              <a:defRPr sz="1800">
                <a:uFillTx/>
              </a:defRPr>
            </a:pPr>
            <a:r>
              <a:rPr sz="2000"/>
              <a:t>A(</a:t>
            </a:r>
            <a:r>
              <a:rPr sz="2000">
                <a:solidFill>
                  <a:srgbClr val="D81E00"/>
                </a:solidFill>
              </a:rPr>
              <a:t>x’</a:t>
            </a:r>
            <a:r>
              <a:rPr sz="200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8" name="Shape 658"/>
              <p:cNvSpPr/>
              <p:nvPr/>
            </p:nvSpPr>
            <p:spPr>
              <a:xfrm>
                <a:off x="2725191" y="3173596"/>
                <a:ext cx="3911601" cy="81560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marL="0" marR="0" lvl="0" algn="ctr" defTabSz="406400">
                  <a:defRPr sz="1800">
                    <a:uFillTx/>
                  </a:defRPr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sz="2400" dirty="0"/>
                  <a:t> is a neighbor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sz="2400" dirty="0"/>
                  <a:t> </a:t>
                </a:r>
                <a:br>
                  <a:rPr sz="2400" dirty="0"/>
                </a:br>
                <a:r>
                  <a:rPr sz="2400" dirty="0"/>
                  <a:t>if they differ in one data point</a:t>
                </a:r>
              </a:p>
            </p:txBody>
          </p:sp>
        </mc:Choice>
        <mc:Fallback xmlns="">
          <p:sp>
            <p:nvSpPr>
              <p:cNvPr id="658" name="Shape 6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191" y="3173596"/>
                <a:ext cx="3911601" cy="815608"/>
              </a:xfrm>
              <a:prstGeom prst="rect">
                <a:avLst/>
              </a:prstGeom>
              <a:blipFill>
                <a:blip r:embed="rId7"/>
                <a:stretch>
                  <a:fillRect l="-1713" t="-6767" r="-1558" b="-180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9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hape 662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3" name="Shape 663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4" name="Shape 664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71" name="Group 671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665" name="Shape 665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72" name="Shape 672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84" name="Group 684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678" name="Shape 678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85" name="Shape 685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688" name="Shape 688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689" name="Shape 689"/>
          <p:cNvSpPr/>
          <p:nvPr/>
        </p:nvSpPr>
        <p:spPr>
          <a:xfrm flipH="1" flipV="1">
            <a:off x="3374420" y="2059276"/>
            <a:ext cx="1136660" cy="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3539774" y="1683261"/>
            <a:ext cx="800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>
                <a:uFillTx/>
              </a:defRPr>
            </a:lvl1pPr>
          </a:lstStyle>
          <a:p>
            <a:pPr lvl="0">
              <a:defRPr sz="1800"/>
            </a:pPr>
            <a:r>
              <a:rPr sz="2000"/>
              <a:t>A(x)</a:t>
            </a:r>
          </a:p>
        </p:txBody>
      </p:sp>
      <p:pic>
        <p:nvPicPr>
          <p:cNvPr id="691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Shape 692"/>
              <p:cNvSpPr/>
              <p:nvPr/>
            </p:nvSpPr>
            <p:spPr>
              <a:xfrm>
                <a:off x="345211" y="4362450"/>
                <a:ext cx="8445501" cy="2080121"/>
              </a:xfrm>
              <a:prstGeom prst="rect">
                <a:avLst/>
              </a:prstGeom>
              <a:gradFill>
                <a:gsLst>
                  <a:gs pos="0">
                    <a:srgbClr val="FFFC79"/>
                  </a:gs>
                  <a:gs pos="100000">
                    <a:srgbClr val="FFFFFF"/>
                  </a:gs>
                </a:gsLst>
                <a:lin ang="5400000"/>
              </a:gradFill>
              <a:ln w="12700">
                <a:solidFill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38100" tIns="38100" rIns="38100" bIns="38100">
                <a:spAutoFit/>
              </a:bodyPr>
              <a:lstStyle/>
              <a:p>
                <a:pPr marL="0" marR="0" lvl="0" defTabSz="406400">
                  <a:lnSpc>
                    <a:spcPct val="110000"/>
                  </a:lnSpc>
                  <a:defRPr sz="1800">
                    <a:uFillTx/>
                  </a:defRPr>
                </a:pPr>
                <a:r>
                  <a:rPr lang="en-US" sz="2400" b="1" dirty="0"/>
                  <a:t>Definition</a:t>
                </a:r>
                <a:r>
                  <a:rPr lang="en-US" sz="2400" dirty="0"/>
                  <a:t>:  A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rgbClr val="D81E00"/>
                    </a:solidFill>
                    <a:uFill>
                      <a:solidFill/>
                    </a:uFill>
                  </a:rPr>
                  <a:t>-</a:t>
                </a:r>
                <a:r>
                  <a:rPr lang="en-US" sz="2400" dirty="0">
                    <a:solidFill>
                      <a:srgbClr val="D81E00"/>
                    </a:solidFill>
                  </a:rPr>
                  <a:t>differentially private</a:t>
                </a:r>
                <a:r>
                  <a:rPr lang="en-US" sz="2400" dirty="0"/>
                  <a:t> if, </a:t>
                </a:r>
              </a:p>
              <a:p>
                <a:pPr marL="0" marR="0" lvl="1" indent="241300" defTabSz="406400">
                  <a:lnSpc>
                    <a:spcPct val="110000"/>
                  </a:lnSpc>
                  <a:defRPr sz="1800">
                    <a:uFillTx/>
                  </a:defRPr>
                </a:pPr>
                <a:r>
                  <a:rPr lang="en-US" sz="2400" dirty="0"/>
                  <a:t>for all neighbors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, </a:t>
                </a:r>
                <a:endParaRPr lang="en-US" sz="2400" dirty="0">
                  <a:solidFill>
                    <a:srgbClr val="D81E00"/>
                  </a:solidFill>
                </a:endParaRPr>
              </a:p>
              <a:p>
                <a:pPr marL="0" marR="0" lvl="1" indent="241300" defTabSz="406400">
                  <a:lnSpc>
                    <a:spcPct val="110000"/>
                  </a:lnSpc>
                  <a:defRPr sz="1800">
                    <a:uFillTx/>
                  </a:defRPr>
                </a:pPr>
                <a:r>
                  <a:rPr lang="en-US" sz="2400" dirty="0"/>
                  <a:t>for all subsets S of outputs</a:t>
                </a:r>
              </a:p>
              <a:p>
                <a:pPr marL="0" marR="0" lvl="1" indent="241300" defTabSz="406400">
                  <a:lnSpc>
                    <a:spcPct val="110000"/>
                  </a:lnSpc>
                  <a:defRPr sz="1800">
                    <a:uFillTx/>
                  </a:defRPr>
                </a:pPr>
                <a:endParaRPr lang="en-US" sz="2400" dirty="0">
                  <a:solidFill>
                    <a:srgbClr val="D81E00"/>
                  </a:solidFill>
                </a:endParaRPr>
              </a:p>
              <a:p>
                <a:pPr marL="0" marR="0" lvl="0" defTabSz="406400">
                  <a:lnSpc>
                    <a:spcPct val="110000"/>
                  </a:lnSpc>
                  <a:defRPr sz="1800">
                    <a:uFillTx/>
                  </a:defRPr>
                </a:pPr>
                <a:endParaRPr sz="2400" dirty="0">
                  <a:solidFill>
                    <a:srgbClr val="D81E00"/>
                  </a:solidFill>
                </a:endParaRPr>
              </a:p>
            </p:txBody>
          </p:sp>
        </mc:Choice>
        <mc:Fallback xmlns="">
          <p:sp>
            <p:nvSpPr>
              <p:cNvPr id="692" name="Shape 6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" y="4362450"/>
                <a:ext cx="8445501" cy="2080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Shape 693"/>
          <p:cNvSpPr/>
          <p:nvPr/>
        </p:nvSpPr>
        <p:spPr>
          <a:xfrm>
            <a:off x="5842000" y="3949700"/>
            <a:ext cx="3276600" cy="1092200"/>
          </a:xfrm>
          <a:prstGeom prst="rect">
            <a:avLst/>
          </a:prstGeom>
          <a:solidFill>
            <a:srgbClr val="EBEBEB"/>
          </a:solidFill>
          <a:ln w="12700">
            <a:solidFill/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Neighboring databases induce </a:t>
            </a:r>
            <a:r>
              <a:rPr sz="2200" b="1">
                <a:uFill>
                  <a:solidFill/>
                </a:uFill>
              </a:rPr>
              <a:t>close</a:t>
            </a:r>
            <a:r>
              <a:rPr sz="2200">
                <a:uFill>
                  <a:solidFill/>
                </a:uFill>
              </a:rPr>
              <a:t> distributions on outputs</a:t>
            </a:r>
          </a:p>
        </p:txBody>
      </p:sp>
      <p:pic>
        <p:nvPicPr>
          <p:cNvPr id="694" name="dropped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46200" y="5702300"/>
            <a:ext cx="6438900" cy="508000"/>
          </a:xfrm>
          <a:prstGeom prst="rect">
            <a:avLst/>
          </a:prstGeom>
          <a:ln w="12700">
            <a:round/>
          </a:ln>
        </p:spPr>
      </p:pic>
      <p:sp>
        <p:nvSpPr>
          <p:cNvPr id="76" name="Shape 5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000" dirty="0">
                <a:uFill>
                  <a:solidFill/>
                </a:uFill>
              </a:rPr>
              <a:t>Differential Privacy</a:t>
            </a:r>
            <a:r>
              <a:rPr lang="en-US" sz="2000" dirty="0">
                <a:solidFill>
                  <a:srgbClr val="3333CC"/>
                </a:solidFill>
              </a:rPr>
              <a:t> [</a:t>
            </a:r>
            <a:r>
              <a:rPr lang="en-US" sz="2000" dirty="0" err="1">
                <a:solidFill>
                  <a:srgbClr val="3333CC"/>
                </a:solidFill>
              </a:rPr>
              <a:t>Dwork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 err="1">
                <a:solidFill>
                  <a:srgbClr val="3333CC"/>
                </a:solidFill>
              </a:rPr>
              <a:t>McSherry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 err="1">
                <a:solidFill>
                  <a:srgbClr val="3333CC"/>
                </a:solidFill>
              </a:rPr>
              <a:t>Nissim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S.</a:t>
            </a:r>
            <a:r>
              <a:rPr lang="en-US" sz="2000" dirty="0">
                <a:solidFill>
                  <a:srgbClr val="3333CC"/>
                </a:solidFill>
              </a:rPr>
              <a:t> 2006]</a:t>
            </a:r>
            <a:endParaRPr sz="4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972359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 animBg="1" advAuto="0"/>
      <p:bldP spid="693" grpId="0" animBg="1" advAuto="0"/>
      <p:bldP spid="694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5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>
                <a:solidFill>
                  <a:srgbClr val="000000"/>
                </a:solidFill>
                <a:uFill>
                  <a:solidFill/>
                </a:uFill>
              </a:rPr>
              <a:t>Differential Privacy</a:t>
            </a:r>
            <a:r>
              <a:rPr lang="en-US" sz="2000" dirty="0">
                <a:solidFill>
                  <a:srgbClr val="3333CC"/>
                </a:solidFill>
              </a:rPr>
              <a:t> [</a:t>
            </a:r>
            <a:r>
              <a:rPr lang="en-US" sz="2000" dirty="0" err="1">
                <a:solidFill>
                  <a:srgbClr val="3333CC"/>
                </a:solidFill>
              </a:rPr>
              <a:t>Dwork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 err="1">
                <a:solidFill>
                  <a:srgbClr val="3333CC"/>
                </a:solidFill>
              </a:rPr>
              <a:t>McSherry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 err="1">
                <a:solidFill>
                  <a:srgbClr val="3333CC"/>
                </a:solidFill>
              </a:rPr>
              <a:t>Nissim</a:t>
            </a:r>
            <a:r>
              <a:rPr lang="en-US" sz="2000" dirty="0">
                <a:solidFill>
                  <a:srgbClr val="3333CC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S.</a:t>
            </a:r>
            <a:r>
              <a:rPr lang="en-US" sz="2000" dirty="0">
                <a:solidFill>
                  <a:srgbClr val="3333CC"/>
                </a:solidFill>
              </a:rPr>
              <a:t> 2006]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a condition on the algorithm </a:t>
                </a:r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Measure of information leakage</a:t>
                </a:r>
              </a:p>
              <a:p>
                <a:pPr lvl="2"/>
                <a:r>
                  <a:rPr lang="en-US" dirty="0"/>
                  <a:t>Exact metric matters</a:t>
                </a:r>
              </a:p>
              <a:p>
                <a:pPr lvl="1"/>
                <a:r>
                  <a:rPr lang="en-US" dirty="0"/>
                  <a:t>Small, but not too small (think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849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3" name="Shape 62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is-IS" smtClean="0"/>
              <a:pPr lvl="0"/>
              <a:t>26</a:t>
            </a:fld>
            <a:endParaRPr lang="is-I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2" name="Shape 692"/>
              <p:cNvSpPr/>
              <p:nvPr/>
            </p:nvSpPr>
            <p:spPr>
              <a:xfrm>
                <a:off x="345211" y="4362450"/>
                <a:ext cx="8445501" cy="2080121"/>
              </a:xfrm>
              <a:prstGeom prst="rect">
                <a:avLst/>
              </a:prstGeom>
              <a:gradFill>
                <a:gsLst>
                  <a:gs pos="0">
                    <a:srgbClr val="FFFC79"/>
                  </a:gs>
                  <a:gs pos="100000">
                    <a:srgbClr val="FFFFFF"/>
                  </a:gs>
                </a:gsLst>
                <a:lin ang="5400000"/>
              </a:gradFill>
              <a:ln w="12700">
                <a:solidFill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38100" tIns="38100" rIns="38100" bIns="38100">
                <a:spAutoFit/>
              </a:bodyPr>
              <a:lstStyle/>
              <a:p>
                <a:pPr marL="0" marR="0" lvl="0" defTabSz="406400">
                  <a:lnSpc>
                    <a:spcPct val="110000"/>
                  </a:lnSpc>
                  <a:defRPr sz="1800">
                    <a:uFillTx/>
                  </a:defRPr>
                </a:pPr>
                <a:r>
                  <a:rPr lang="en-US" sz="2400" b="1" dirty="0"/>
                  <a:t>Definition</a:t>
                </a:r>
                <a:r>
                  <a:rPr lang="en-US" sz="2400" dirty="0"/>
                  <a:t>:  A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rgbClr val="D81E00"/>
                    </a:solidFill>
                    <a:uFill>
                      <a:solidFill/>
                    </a:uFill>
                  </a:rPr>
                  <a:t>-</a:t>
                </a:r>
                <a:r>
                  <a:rPr lang="en-US" sz="2400" dirty="0">
                    <a:solidFill>
                      <a:srgbClr val="D81E00"/>
                    </a:solidFill>
                  </a:rPr>
                  <a:t>differentially private</a:t>
                </a:r>
                <a:r>
                  <a:rPr lang="en-US" sz="2400" dirty="0"/>
                  <a:t> if, </a:t>
                </a:r>
              </a:p>
              <a:p>
                <a:pPr marL="0" marR="0" lvl="1" indent="241300" defTabSz="406400">
                  <a:lnSpc>
                    <a:spcPct val="110000"/>
                  </a:lnSpc>
                  <a:defRPr sz="1800">
                    <a:uFillTx/>
                  </a:defRPr>
                </a:pPr>
                <a:r>
                  <a:rPr lang="en-US" sz="2400" dirty="0"/>
                  <a:t>for all neighbors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, </a:t>
                </a:r>
                <a:endParaRPr lang="en-US" sz="2400" dirty="0">
                  <a:solidFill>
                    <a:srgbClr val="D81E00"/>
                  </a:solidFill>
                </a:endParaRPr>
              </a:p>
              <a:p>
                <a:pPr marL="0" marR="0" lvl="1" indent="241300" defTabSz="406400">
                  <a:lnSpc>
                    <a:spcPct val="110000"/>
                  </a:lnSpc>
                  <a:defRPr sz="1800">
                    <a:uFillTx/>
                  </a:defRPr>
                </a:pPr>
                <a:r>
                  <a:rPr lang="en-US" sz="2400" dirty="0"/>
                  <a:t>for all subsets S of outputs</a:t>
                </a:r>
              </a:p>
              <a:p>
                <a:pPr marL="0" marR="0" lvl="1" indent="241300" defTabSz="406400">
                  <a:lnSpc>
                    <a:spcPct val="110000"/>
                  </a:lnSpc>
                  <a:defRPr sz="1800">
                    <a:uFillTx/>
                  </a:defRPr>
                </a:pPr>
                <a:endParaRPr lang="en-US" sz="2400" dirty="0">
                  <a:solidFill>
                    <a:srgbClr val="D81E00"/>
                  </a:solidFill>
                </a:endParaRPr>
              </a:p>
              <a:p>
                <a:pPr marL="0" marR="0" lvl="0" defTabSz="406400">
                  <a:lnSpc>
                    <a:spcPct val="110000"/>
                  </a:lnSpc>
                  <a:defRPr sz="1800">
                    <a:uFillTx/>
                  </a:defRPr>
                </a:pPr>
                <a:endParaRPr sz="2400" dirty="0">
                  <a:solidFill>
                    <a:srgbClr val="D81E00"/>
                  </a:solidFill>
                </a:endParaRPr>
              </a:p>
            </p:txBody>
          </p:sp>
        </mc:Choice>
        <mc:Fallback xmlns="">
          <p:sp>
            <p:nvSpPr>
              <p:cNvPr id="692" name="Shape 6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" y="4362450"/>
                <a:ext cx="8445501" cy="2080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Shape 693"/>
          <p:cNvSpPr/>
          <p:nvPr/>
        </p:nvSpPr>
        <p:spPr>
          <a:xfrm>
            <a:off x="5842000" y="3949700"/>
            <a:ext cx="3276600" cy="1092200"/>
          </a:xfrm>
          <a:prstGeom prst="rect">
            <a:avLst/>
          </a:prstGeom>
          <a:solidFill>
            <a:srgbClr val="EBEBEB"/>
          </a:solidFill>
          <a:ln w="12700">
            <a:solidFill/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Neighboring databases induce </a:t>
            </a:r>
            <a:r>
              <a:rPr sz="2200" b="1">
                <a:uFill>
                  <a:solidFill/>
                </a:uFill>
              </a:rPr>
              <a:t>close</a:t>
            </a:r>
            <a:r>
              <a:rPr sz="2200">
                <a:uFill>
                  <a:solidFill/>
                </a:uFill>
              </a:rPr>
              <a:t> distributions on outputs</a:t>
            </a:r>
          </a:p>
        </p:txBody>
      </p:sp>
      <p:pic>
        <p:nvPicPr>
          <p:cNvPr id="694" name="dropped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46200" y="5702300"/>
            <a:ext cx="6438900" cy="508000"/>
          </a:xfrm>
          <a:prstGeom prst="rect">
            <a:avLst/>
          </a:prstGeom>
          <a:ln w="12700">
            <a:round/>
          </a:ln>
        </p:spPr>
      </p:pic>
    </p:spTree>
    <p:extLst>
      <p:ext uri="{BB962C8B-B14F-4D97-AF65-F5344CB8AC3E}">
        <p14:creationId xmlns:p14="http://schemas.microsoft.com/office/powerpoint/2010/main" val="23781586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Randomized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Shape 788"/>
              <p:cNvSpPr>
                <a:spLocks noGrp="1"/>
              </p:cNvSpPr>
              <p:nvPr>
                <p:ph idx="1"/>
              </p:nvPr>
            </p:nvSpPr>
            <p:spPr>
              <a:xfrm>
                <a:off x="284356" y="3173982"/>
                <a:ext cx="8575288" cy="3397506"/>
              </a:xfrm>
            </p:spPr>
            <p:txBody>
              <a:bodyPr>
                <a:normAutofit fontScale="92500" lnSpcReduction="20000"/>
              </a:bodyPr>
              <a:lstStyle/>
              <a:p>
                <a:pPr lvl="0"/>
                <a:r>
                  <a:rPr lang="en-US" dirty="0"/>
                  <a:t>Say we want to release the proportion of diabetics in a data set</a:t>
                </a:r>
              </a:p>
              <a:p>
                <a:pPr lvl="1"/>
                <a:r>
                  <a:rPr lang="en-US" dirty="0"/>
                  <a:t>Each person’s data is 1 bit: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Randomized response: each individual rolls a die</a:t>
                </a:r>
              </a:p>
              <a:p>
                <a:pPr lvl="1"/>
                <a:r>
                  <a:rPr lang="en-US" dirty="0"/>
                  <a:t>1, 2, 3 or 4: Report 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5 or 6: Report opposite value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Output is list of reported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estimate fraction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that are 1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(Exercise)</a:t>
                </a:r>
              </a:p>
            </p:txBody>
          </p:sp>
        </mc:Choice>
        <mc:Fallback xmlns="">
          <p:sp>
            <p:nvSpPr>
              <p:cNvPr id="788" name="Shape 78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3173982"/>
                <a:ext cx="8575288" cy="3397506"/>
              </a:xfrm>
              <a:blipFill>
                <a:blip r:embed="rId3"/>
                <a:stretch>
                  <a:fillRect l="-1477" t="-5597"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9" name="Shape 78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790" name="Shape 790"/>
          <p:cNvSpPr/>
          <p:nvPr/>
        </p:nvSpPr>
        <p:spPr>
          <a:xfrm>
            <a:off x="317500" y="975534"/>
            <a:ext cx="6642100" cy="2032001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dirty="0"/>
          </a:p>
        </p:txBody>
      </p:sp>
      <p:pic>
        <p:nvPicPr>
          <p:cNvPr id="79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5" name="Shape 795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6" name="Shape 796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03" name="Group 803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797" name="Shape 797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04" name="Shape 804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6" name="Shape 806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809" name="Shape 809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16" name="Group 816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810" name="Shape 810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17" name="Shape 817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818" name="Shape 818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820" name="Shape 820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821" name="Shape 821"/>
          <p:cNvSpPr/>
          <p:nvPr/>
        </p:nvSpPr>
        <p:spPr>
          <a:xfrm flipH="1" flipV="1">
            <a:off x="3374420" y="2224376"/>
            <a:ext cx="2845542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22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2622" y="1731285"/>
                <a:ext cx="2457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22" y="1731285"/>
                <a:ext cx="2457404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360" y="4475018"/>
            <a:ext cx="1484640" cy="1431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1C2243-100A-5648-92A2-B2961B8669E3}"/>
                  </a:ext>
                </a:extLst>
              </p:cNvPr>
              <p:cNvSpPr/>
              <p:nvPr/>
            </p:nvSpPr>
            <p:spPr>
              <a:xfrm>
                <a:off x="5092153" y="182880"/>
                <a:ext cx="3947749" cy="2991102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 anchor="t">
                <a:noAutofit/>
              </a:bodyPr>
              <a:lstStyle/>
              <a:p>
                <a:pPr algn="l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This mechanism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uFill>
                          <a:solidFill/>
                        </a:u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-DP for…</a:t>
                </a:r>
              </a:p>
              <a:p>
                <a:pPr algn="l"/>
                <a:endParaRPr lang="en-US" sz="2400" i="0" dirty="0">
                  <a:uFill>
                    <a:solidFill/>
                  </a:uFill>
                  <a:latin typeface="+mj-lt"/>
                </a:endParaRPr>
              </a:p>
              <a:p>
                <a:pPr marL="497839" indent="-457200" algn="l"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=1/10</m:t>
                    </m:r>
                  </m:oMath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  <a:p>
                <a:pPr marL="497839" indent="-457200" algn="l">
                  <a:buFontTx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/>
              </a:p>
              <a:p>
                <a:pPr marL="497839" indent="-457200" algn="l">
                  <a:buFontTx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⁡(2)</m:t>
                    </m:r>
                  </m:oMath>
                </a14:m>
                <a:endParaRPr lang="en-US" dirty="0"/>
              </a:p>
              <a:p>
                <a:pPr marL="497839" indent="-457200" algn="l">
                  <a:buFontTx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497839" indent="-457200" algn="l">
                  <a:buFontTx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⁡(3)</m:t>
                    </m:r>
                  </m:oMath>
                </a14:m>
                <a:endParaRPr lang="en-US" dirty="0"/>
              </a:p>
              <a:p>
                <a:pPr marL="497839" indent="-457200" algn="l">
                  <a:buFontTx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marL="497839" indent="-457200" algn="l">
                  <a:buAutoNum type="alphaLcParenR"/>
                </a:pPr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1C2243-100A-5648-92A2-B2961B866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53" y="182880"/>
                <a:ext cx="3947749" cy="29911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385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uiExpand="1" build="p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Noise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Shape 788"/>
              <p:cNvSpPr>
                <a:spLocks noGrp="1"/>
              </p:cNvSpPr>
              <p:nvPr>
                <p:ph idx="1"/>
              </p:nvPr>
            </p:nvSpPr>
            <p:spPr>
              <a:xfrm>
                <a:off x="284356" y="3173982"/>
                <a:ext cx="8575288" cy="3397506"/>
              </a:xfrm>
            </p:spPr>
            <p:txBody>
              <a:bodyPr/>
              <a:lstStyle/>
              <a:p>
                <a:pPr lvl="0"/>
                <a:r>
                  <a:rPr lang="en-US" dirty="0"/>
                  <a:t>Say we want to release a summary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e.g., proportion of diabetics: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ar-A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ar-AE" dirty="0"/>
                  <a:t>  </a:t>
                </a:r>
              </a:p>
              <a:p>
                <a:pPr lvl="0"/>
                <a:endParaRPr lang="en-US" dirty="0"/>
              </a:p>
              <a:p>
                <a:pPr lvl="0"/>
                <a:r>
                  <a:rPr lang="en-US" dirty="0"/>
                  <a:t>Simple approach: add noise to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much noise is needed?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First insight: changing one data point changes </a:t>
                </a:r>
              </a:p>
              <a:p>
                <a:pPr marL="0" lv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788" name="Shape 78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3173982"/>
                <a:ext cx="8575288" cy="3397506"/>
              </a:xfrm>
              <a:blipFill>
                <a:blip r:embed="rId3"/>
                <a:stretch>
                  <a:fillRect l="-1625" t="-3731" b="-24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9" name="Shape 78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790" name="Shape 790"/>
          <p:cNvSpPr/>
          <p:nvPr/>
        </p:nvSpPr>
        <p:spPr>
          <a:xfrm>
            <a:off x="317500" y="975534"/>
            <a:ext cx="6642100" cy="2032001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dirty="0"/>
          </a:p>
        </p:txBody>
      </p:sp>
      <p:pic>
        <p:nvPicPr>
          <p:cNvPr id="79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5" name="Shape 795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6" name="Shape 796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03" name="Group 803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797" name="Shape 797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04" name="Shape 804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6" name="Shape 806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809" name="Shape 809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16" name="Group 816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810" name="Shape 810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17" name="Shape 817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818" name="Shape 818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820" name="Shape 820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821" name="Shape 821"/>
          <p:cNvSpPr/>
          <p:nvPr/>
        </p:nvSpPr>
        <p:spPr>
          <a:xfrm flipH="1" flipV="1">
            <a:off x="3374420" y="2224376"/>
            <a:ext cx="2845542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22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sp>
        <p:nvSpPr>
          <p:cNvPr id="824" name="Shape 824"/>
          <p:cNvSpPr/>
          <p:nvPr/>
        </p:nvSpPr>
        <p:spPr>
          <a:xfrm>
            <a:off x="2841595" y="1142999"/>
            <a:ext cx="134272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1" h="21600" extrusionOk="0">
                <a:moveTo>
                  <a:pt x="92" y="21600"/>
                </a:moveTo>
                <a:cubicBezTo>
                  <a:pt x="-118" y="10989"/>
                  <a:pt x="-449" y="0"/>
                  <a:pt x="5146" y="0"/>
                </a:cubicBezTo>
                <a:cubicBezTo>
                  <a:pt x="11051" y="0"/>
                  <a:pt x="21151" y="379"/>
                  <a:pt x="21151" y="379"/>
                </a:cubicBezTo>
              </a:path>
            </a:pathLst>
          </a:custGeom>
          <a:ln w="38100">
            <a:solidFill/>
            <a:round/>
            <a:headEnd type="stealth"/>
          </a:ln>
        </p:spPr>
        <p:txBody>
          <a:bodyPr lIns="0" tIns="0" rIns="0" bIns="0"/>
          <a:lstStyle/>
          <a:p>
            <a:pPr marL="40640" marR="40640" lvl="0">
              <a:defRPr sz="2200"/>
            </a:pP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4241800" y="901700"/>
            <a:ext cx="1319223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function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818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/>
        </p:nvSpPr>
        <p:spPr>
          <a:xfrm>
            <a:off x="63500" y="3081044"/>
            <a:ext cx="8775700" cy="635000"/>
          </a:xfrm>
          <a:prstGeom prst="roundRect">
            <a:avLst>
              <a:gd name="adj" fmla="val 30000"/>
            </a:avLst>
          </a:prstGeom>
          <a:solidFill>
            <a:srgbClr val="E9E9E9"/>
          </a:solidFill>
          <a:ln w="12700">
            <a:solidFill/>
            <a:round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marL="40640" marR="40640" lvl="0" algn="ctr"/>
            <a:endParaRPr/>
          </a:p>
        </p:txBody>
      </p:sp>
      <p:sp>
        <p:nvSpPr>
          <p:cNvPr id="839" name="Shape 8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lang="en-US" sz="3600" dirty="0">
                <a:uFill>
                  <a:solidFill/>
                </a:uFill>
              </a:rPr>
              <a:t>Noise addition</a:t>
            </a:r>
            <a:endParaRPr sz="2000" dirty="0">
              <a:solidFill>
                <a:srgbClr val="0329D6"/>
              </a:solidFill>
              <a:uFill>
                <a:solidFill/>
              </a:uFill>
            </a:endParaRPr>
          </a:p>
        </p:txBody>
      </p:sp>
      <p:sp>
        <p:nvSpPr>
          <p:cNvPr id="831" name="Shape 831"/>
          <p:cNvSpPr>
            <a:spLocks noGrp="1"/>
          </p:cNvSpPr>
          <p:nvPr>
            <p:ph type="body" idx="1"/>
          </p:nvPr>
        </p:nvSpPr>
        <p:spPr>
          <a:xfrm>
            <a:off x="228600" y="3124200"/>
            <a:ext cx="8686800" cy="3721100"/>
          </a:xfrm>
          <a:prstGeom prst="rect">
            <a:avLst/>
          </a:prstGeom>
        </p:spPr>
        <p:txBody>
          <a:bodyPr/>
          <a:lstStyle>
            <a:lvl1pPr marL="334554" indent="-293914">
              <a:defRPr sz="2400"/>
            </a:lvl1pPr>
            <a:lvl2pPr marL="735965" indent="-238125">
              <a:spcBef>
                <a:spcPts val="2700"/>
              </a:spcBef>
              <a:defRPr sz="2000"/>
            </a:lvl2pPr>
          </a:lstStyle>
          <a:p>
            <a:pPr lvl="0">
              <a:defRPr sz="1800">
                <a:uFillTx/>
              </a:defRPr>
            </a:pPr>
            <a:r>
              <a:rPr sz="2400" dirty="0">
                <a:uFill>
                  <a:solidFill/>
                </a:uFill>
              </a:rPr>
              <a:t>Global Sensitivity: </a:t>
            </a:r>
          </a:p>
          <a:p>
            <a:pPr lvl="1">
              <a:defRPr sz="1800">
                <a:uFillTx/>
              </a:defRPr>
            </a:pPr>
            <a:r>
              <a:rPr sz="2000" dirty="0">
                <a:uFill>
                  <a:solidFill/>
                </a:uFill>
              </a:rPr>
              <a:t>Example:   </a:t>
            </a:r>
            <a:endParaRPr lang="en-US" sz="2000" dirty="0">
              <a:uFill>
                <a:solidFill/>
              </a:uFill>
            </a:endParaRPr>
          </a:p>
          <a:p>
            <a:pPr marL="497840" lvl="1" indent="0">
              <a:buNone/>
              <a:defRPr sz="1800">
                <a:uFillTx/>
              </a:defRPr>
            </a:pPr>
            <a:endParaRPr sz="2000" dirty="0">
              <a:uFill>
                <a:solidFill/>
              </a:uFill>
            </a:endParaRPr>
          </a:p>
        </p:txBody>
      </p:sp>
      <p:sp>
        <p:nvSpPr>
          <p:cNvPr id="840" name="Shape 840"/>
          <p:cNvSpPr>
            <a:spLocks noGrp="1"/>
          </p:cNvSpPr>
          <p:nvPr>
            <p:ph type="sldNum" sz="quarter" idx="2"/>
          </p:nvPr>
        </p:nvSpPr>
        <p:spPr>
          <a:xfrm>
            <a:off x="8750300" y="6604000"/>
            <a:ext cx="279400" cy="2977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300">
                <a:uFill>
                  <a:solidFill/>
                </a:uFill>
              </a:rPr>
              <a:t>29</a:t>
            </a:fld>
            <a:endParaRPr sz="1300">
              <a:uFill>
                <a:solidFill/>
              </a:uFill>
            </a:endParaRPr>
          </a:p>
        </p:txBody>
      </p:sp>
      <p:grpSp>
        <p:nvGrpSpPr>
          <p:cNvPr id="838" name="Group 838"/>
          <p:cNvGrpSpPr/>
          <p:nvPr/>
        </p:nvGrpSpPr>
        <p:grpSpPr>
          <a:xfrm rot="3600000">
            <a:off x="3441384" y="3492222"/>
            <a:ext cx="2286405" cy="3955778"/>
            <a:chOff x="0" y="0"/>
            <a:chExt cx="2286403" cy="3955777"/>
          </a:xfrm>
        </p:grpSpPr>
        <p:sp>
          <p:nvSpPr>
            <p:cNvPr id="832" name="Shape 832"/>
            <p:cNvSpPr/>
            <p:nvPr/>
          </p:nvSpPr>
          <p:spPr>
            <a:xfrm>
              <a:off x="-1" y="2263639"/>
              <a:ext cx="1371968" cy="1692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9" h="20440" extrusionOk="0">
                  <a:moveTo>
                    <a:pt x="6428" y="597"/>
                  </a:moveTo>
                  <a:cubicBezTo>
                    <a:pt x="3956" y="1500"/>
                    <a:pt x="731" y="2972"/>
                    <a:pt x="94" y="5215"/>
                  </a:cubicBezTo>
                  <a:cubicBezTo>
                    <a:pt x="-544" y="7458"/>
                    <a:pt x="2257" y="10422"/>
                    <a:pt x="2944" y="12853"/>
                  </a:cubicBezTo>
                  <a:cubicBezTo>
                    <a:pt x="3632" y="15283"/>
                    <a:pt x="2342" y="18266"/>
                    <a:pt x="4211" y="19780"/>
                  </a:cubicBezTo>
                  <a:cubicBezTo>
                    <a:pt x="6080" y="21294"/>
                    <a:pt x="9538" y="19721"/>
                    <a:pt x="11496" y="19780"/>
                  </a:cubicBezTo>
                  <a:cubicBezTo>
                    <a:pt x="13454" y="19839"/>
                    <a:pt x="14688" y="20955"/>
                    <a:pt x="15930" y="20135"/>
                  </a:cubicBezTo>
                  <a:cubicBezTo>
                    <a:pt x="17173" y="19315"/>
                    <a:pt x="16007" y="17422"/>
                    <a:pt x="16881" y="16228"/>
                  </a:cubicBezTo>
                  <a:cubicBezTo>
                    <a:pt x="17754" y="15033"/>
                    <a:pt x="20940" y="15249"/>
                    <a:pt x="20998" y="13208"/>
                  </a:cubicBezTo>
                  <a:cubicBezTo>
                    <a:pt x="21056" y="11167"/>
                    <a:pt x="17525" y="6998"/>
                    <a:pt x="17197" y="5037"/>
                  </a:cubicBezTo>
                  <a:cubicBezTo>
                    <a:pt x="16870" y="3077"/>
                    <a:pt x="19859" y="2888"/>
                    <a:pt x="19098" y="1840"/>
                  </a:cubicBezTo>
                  <a:cubicBezTo>
                    <a:pt x="18337" y="793"/>
                    <a:pt x="15914" y="458"/>
                    <a:pt x="13713" y="242"/>
                  </a:cubicBezTo>
                  <a:cubicBezTo>
                    <a:pt x="11513" y="26"/>
                    <a:pt x="8901" y="-306"/>
                    <a:pt x="6428" y="597"/>
                  </a:cubicBezTo>
                  <a:close/>
                </a:path>
              </a:pathLst>
            </a:custGeom>
            <a:solidFill>
              <a:srgbClr val="D4FB79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742949" y="2701618"/>
              <a:ext cx="468631" cy="468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300000" sp="3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777240" y="-1"/>
              <a:ext cx="1509164" cy="196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9" h="20440" extrusionOk="0">
                  <a:moveTo>
                    <a:pt x="6428" y="597"/>
                  </a:moveTo>
                  <a:cubicBezTo>
                    <a:pt x="3956" y="1500"/>
                    <a:pt x="731" y="2972"/>
                    <a:pt x="94" y="5215"/>
                  </a:cubicBezTo>
                  <a:cubicBezTo>
                    <a:pt x="-544" y="7458"/>
                    <a:pt x="2257" y="10422"/>
                    <a:pt x="2944" y="12853"/>
                  </a:cubicBezTo>
                  <a:cubicBezTo>
                    <a:pt x="3632" y="15283"/>
                    <a:pt x="2342" y="18266"/>
                    <a:pt x="4211" y="19780"/>
                  </a:cubicBezTo>
                  <a:cubicBezTo>
                    <a:pt x="6080" y="21294"/>
                    <a:pt x="9538" y="19721"/>
                    <a:pt x="11496" y="19780"/>
                  </a:cubicBezTo>
                  <a:cubicBezTo>
                    <a:pt x="13454" y="19839"/>
                    <a:pt x="14688" y="20955"/>
                    <a:pt x="15930" y="20135"/>
                  </a:cubicBezTo>
                  <a:cubicBezTo>
                    <a:pt x="17173" y="19315"/>
                    <a:pt x="16007" y="17422"/>
                    <a:pt x="16881" y="16228"/>
                  </a:cubicBezTo>
                  <a:cubicBezTo>
                    <a:pt x="17754" y="15033"/>
                    <a:pt x="20940" y="15249"/>
                    <a:pt x="20998" y="13208"/>
                  </a:cubicBezTo>
                  <a:cubicBezTo>
                    <a:pt x="21056" y="11167"/>
                    <a:pt x="17525" y="6998"/>
                    <a:pt x="17197" y="5037"/>
                  </a:cubicBezTo>
                  <a:cubicBezTo>
                    <a:pt x="16870" y="3077"/>
                    <a:pt x="19859" y="2888"/>
                    <a:pt x="19098" y="1840"/>
                  </a:cubicBezTo>
                  <a:cubicBezTo>
                    <a:pt x="18337" y="793"/>
                    <a:pt x="15914" y="458"/>
                    <a:pt x="13713" y="242"/>
                  </a:cubicBezTo>
                  <a:cubicBezTo>
                    <a:pt x="11513" y="26"/>
                    <a:pt x="8901" y="-306"/>
                    <a:pt x="6428" y="597"/>
                  </a:cubicBezTo>
                  <a:close/>
                </a:path>
              </a:pathLst>
            </a:custGeom>
            <a:solidFill>
              <a:srgbClr val="FFFC79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00F9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 flipH="1">
              <a:off x="937259" y="1460034"/>
              <a:ext cx="505778" cy="15273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 flipH="1">
              <a:off x="994409" y="1531472"/>
              <a:ext cx="770097" cy="16044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1085850" y="1105228"/>
              <a:ext cx="685800" cy="74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300000" sp="300000"/>
              </a:custDash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</p:grpSp>
      <p:pic>
        <p:nvPicPr>
          <p:cNvPr id="841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0" y="3204632"/>
            <a:ext cx="4499675" cy="495301"/>
          </a:xfrm>
          <a:prstGeom prst="rect">
            <a:avLst/>
          </a:prstGeom>
          <a:ln w="12700">
            <a:round/>
          </a:ln>
        </p:spPr>
      </p:pic>
      <p:sp>
        <p:nvSpPr>
          <p:cNvPr id="842" name="Shape 842"/>
          <p:cNvSpPr/>
          <p:nvPr/>
        </p:nvSpPr>
        <p:spPr>
          <a:xfrm>
            <a:off x="317500" y="975534"/>
            <a:ext cx="6642100" cy="2032001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pic>
        <p:nvPicPr>
          <p:cNvPr id="843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Shape 846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7" name="Shape 847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8" name="Shape 848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55" name="Group 855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849" name="Shape 849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56" name="Shape 856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8" name="Shape 858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861" name="Shape 861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68" name="Group 868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862" name="Shape 862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69" name="Shape 869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870" name="Shape 870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1" name="Shape 871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872" name="Shape 872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873" name="Shape 873"/>
          <p:cNvSpPr/>
          <p:nvPr/>
        </p:nvSpPr>
        <p:spPr>
          <a:xfrm flipH="1" flipV="1">
            <a:off x="3374420" y="2224376"/>
            <a:ext cx="2845542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74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sp>
        <p:nvSpPr>
          <p:cNvPr id="876" name="Shape 876"/>
          <p:cNvSpPr/>
          <p:nvPr/>
        </p:nvSpPr>
        <p:spPr>
          <a:xfrm>
            <a:off x="2841595" y="1142999"/>
            <a:ext cx="134272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1" h="21600" extrusionOk="0">
                <a:moveTo>
                  <a:pt x="92" y="21600"/>
                </a:moveTo>
                <a:cubicBezTo>
                  <a:pt x="-118" y="10989"/>
                  <a:pt x="-449" y="0"/>
                  <a:pt x="5146" y="0"/>
                </a:cubicBezTo>
                <a:cubicBezTo>
                  <a:pt x="11051" y="0"/>
                  <a:pt x="21151" y="379"/>
                  <a:pt x="21151" y="379"/>
                </a:cubicBezTo>
              </a:path>
            </a:pathLst>
          </a:custGeom>
          <a:ln w="38100">
            <a:solidFill/>
            <a:round/>
            <a:headEnd type="stealth"/>
          </a:ln>
        </p:spPr>
        <p:txBody>
          <a:bodyPr lIns="0" tIns="0" rIns="0" bIns="0"/>
          <a:lstStyle/>
          <a:p>
            <a:pPr marL="40640" marR="40640" lvl="0">
              <a:defRPr sz="2200"/>
            </a:pP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4241800" y="901700"/>
            <a:ext cx="1319223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function f</a:t>
            </a:r>
          </a:p>
        </p:txBody>
      </p:sp>
      <p:pic>
        <p:nvPicPr>
          <p:cNvPr id="878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8200" y="3843044"/>
            <a:ext cx="2209800" cy="409223"/>
          </a:xfrm>
          <a:prstGeom prst="rect">
            <a:avLst/>
          </a:prstGeom>
          <a:ln w="12700">
            <a:round/>
          </a:ln>
        </p:spPr>
      </p:pic>
      <p:sp>
        <p:nvSpPr>
          <p:cNvPr id="879" name="Shape 879"/>
          <p:cNvSpPr/>
          <p:nvPr/>
        </p:nvSpPr>
        <p:spPr>
          <a:xfrm>
            <a:off x="3480093" y="5274309"/>
            <a:ext cx="197079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 i="1">
                <a:uFillTx/>
              </a:defRPr>
            </a:lvl1pPr>
          </a:lstStyle>
          <a:p>
            <a:pPr lvl="0">
              <a:defRPr sz="1800" i="0"/>
            </a:pPr>
            <a:r>
              <a:rPr sz="2000" i="1"/>
              <a:t>x</a:t>
            </a:r>
          </a:p>
        </p:txBody>
      </p:sp>
      <p:sp>
        <p:nvSpPr>
          <p:cNvPr id="880" name="Shape 880"/>
          <p:cNvSpPr/>
          <p:nvPr/>
        </p:nvSpPr>
        <p:spPr>
          <a:xfrm>
            <a:off x="3451631" y="5963920"/>
            <a:ext cx="251461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 i="1">
                <a:uFillTx/>
              </a:defRPr>
            </a:lvl1pPr>
          </a:lstStyle>
          <a:p>
            <a:pPr lvl="0">
              <a:defRPr sz="1800" i="0"/>
            </a:pPr>
            <a:r>
              <a:rPr sz="2000" i="1"/>
              <a:t>x’</a:t>
            </a:r>
          </a:p>
        </p:txBody>
      </p:sp>
      <p:sp>
        <p:nvSpPr>
          <p:cNvPr id="881" name="Shape 881"/>
          <p:cNvSpPr/>
          <p:nvPr/>
        </p:nvSpPr>
        <p:spPr>
          <a:xfrm>
            <a:off x="4952863" y="5076190"/>
            <a:ext cx="431618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 i="1">
                <a:uFillTx/>
              </a:defRPr>
            </a:lvl1pPr>
          </a:lstStyle>
          <a:p>
            <a:pPr lvl="0">
              <a:defRPr sz="1800" i="0"/>
            </a:pPr>
            <a:r>
              <a:rPr sz="2000" i="1"/>
              <a:t>f(x)</a:t>
            </a:r>
          </a:p>
        </p:txBody>
      </p:sp>
      <p:sp>
        <p:nvSpPr>
          <p:cNvPr id="882" name="Shape 882"/>
          <p:cNvSpPr/>
          <p:nvPr/>
        </p:nvSpPr>
        <p:spPr>
          <a:xfrm>
            <a:off x="5280002" y="5618479"/>
            <a:ext cx="485999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2000" i="1">
                <a:uFillTx/>
              </a:defRPr>
            </a:lvl1pPr>
          </a:lstStyle>
          <a:p>
            <a:pPr lvl="0">
              <a:defRPr sz="1800" i="0"/>
            </a:pPr>
            <a:r>
              <a:rPr sz="2000" i="1"/>
              <a:t>f(x’)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831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2578-D38A-0D4F-B76E-2ECC87EF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unit: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59D2-E3CB-1B4C-92DF-62302331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range of ethical questions tied to large-scale data analysis</a:t>
            </a:r>
          </a:p>
          <a:p>
            <a:pPr lvl="1"/>
            <a:r>
              <a:rPr lang="en-US" dirty="0"/>
              <a:t>General principles</a:t>
            </a:r>
          </a:p>
          <a:p>
            <a:pPr lvl="1"/>
            <a:r>
              <a:rPr lang="en-US" dirty="0"/>
              <a:t>Transparency &amp; accountability</a:t>
            </a:r>
          </a:p>
          <a:p>
            <a:pPr lvl="1"/>
            <a:r>
              <a:rPr lang="en-US" dirty="0"/>
              <a:t>Privacy &amp; surveillance</a:t>
            </a:r>
          </a:p>
          <a:p>
            <a:pPr lvl="1"/>
            <a:r>
              <a:rPr lang="en-US" dirty="0"/>
              <a:t>“Fairness”</a:t>
            </a:r>
          </a:p>
          <a:p>
            <a:r>
              <a:rPr lang="en-US" dirty="0"/>
              <a:t>More questions than answers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9D14D-A771-914C-A4BD-7EC40B39F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Noise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Shape 788"/>
              <p:cNvSpPr>
                <a:spLocks noGrp="1"/>
              </p:cNvSpPr>
              <p:nvPr>
                <p:ph idx="1"/>
              </p:nvPr>
            </p:nvSpPr>
            <p:spPr>
              <a:xfrm>
                <a:off x="284356" y="3173982"/>
                <a:ext cx="8575288" cy="3397506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Consider the following algorithm: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//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lvl="0" indent="-514350">
                  <a:buAutoNum type="arabicParenR"/>
                </a:pPr>
                <a:r>
                  <a:rPr lang="en-US" dirty="0"/>
                  <a:t>Compute proportion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514350" lvl="0" indent="-514350">
                  <a:buAutoNum type="arabicParenR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lvl="0" indent="-514350">
                  <a:buAutoNum type="arabicParenR"/>
                </a:pPr>
                <a:r>
                  <a:rPr lang="en-US" dirty="0"/>
                  <a:t>Release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Is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-DP?</a:t>
                </a:r>
              </a:p>
              <a:p>
                <a:pPr marL="0" lv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788" name="Shape 78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3173982"/>
                <a:ext cx="8575288" cy="3397506"/>
              </a:xfrm>
              <a:blipFill>
                <a:blip r:embed="rId3"/>
                <a:stretch>
                  <a:fillRect l="-1329" t="-3358" b="-1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9" name="Shape 78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790" name="Shape 790"/>
          <p:cNvSpPr/>
          <p:nvPr/>
        </p:nvSpPr>
        <p:spPr>
          <a:xfrm>
            <a:off x="317500" y="975534"/>
            <a:ext cx="6642100" cy="2032001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dirty="0"/>
          </a:p>
        </p:txBody>
      </p:sp>
      <p:pic>
        <p:nvPicPr>
          <p:cNvPr id="79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5" name="Shape 795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6" name="Shape 796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03" name="Group 803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797" name="Shape 797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04" name="Shape 804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6" name="Shape 806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809" name="Shape 809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16" name="Group 816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810" name="Shape 810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17" name="Shape 817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818" name="Shape 818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820" name="Shape 820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821" name="Shape 821"/>
          <p:cNvSpPr/>
          <p:nvPr/>
        </p:nvSpPr>
        <p:spPr>
          <a:xfrm flipH="1" flipV="1">
            <a:off x="3374420" y="2224376"/>
            <a:ext cx="2845542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22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sp>
        <p:nvSpPr>
          <p:cNvPr id="824" name="Shape 824"/>
          <p:cNvSpPr/>
          <p:nvPr/>
        </p:nvSpPr>
        <p:spPr>
          <a:xfrm>
            <a:off x="2841595" y="1142999"/>
            <a:ext cx="134272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1" h="21600" extrusionOk="0">
                <a:moveTo>
                  <a:pt x="92" y="21600"/>
                </a:moveTo>
                <a:cubicBezTo>
                  <a:pt x="-118" y="10989"/>
                  <a:pt x="-449" y="0"/>
                  <a:pt x="5146" y="0"/>
                </a:cubicBezTo>
                <a:cubicBezTo>
                  <a:pt x="11051" y="0"/>
                  <a:pt x="21151" y="379"/>
                  <a:pt x="21151" y="379"/>
                </a:cubicBezTo>
              </a:path>
            </a:pathLst>
          </a:custGeom>
          <a:ln w="38100">
            <a:solidFill/>
            <a:round/>
            <a:headEnd type="stealth"/>
          </a:ln>
        </p:spPr>
        <p:txBody>
          <a:bodyPr lIns="0" tIns="0" rIns="0" bIns="0"/>
          <a:lstStyle/>
          <a:p>
            <a:pPr marL="40640" marR="40640" lvl="0">
              <a:defRPr sz="2200"/>
            </a:pP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4241800" y="901700"/>
            <a:ext cx="1319223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function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B59B63-B24C-3E41-B3C8-9DDB3240A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13" y="4702653"/>
            <a:ext cx="3488331" cy="2046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42498-3F15-F544-A6DA-36DE044E0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86" y="4702652"/>
            <a:ext cx="3461812" cy="20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63500" y="3086100"/>
            <a:ext cx="8775700" cy="635000"/>
          </a:xfrm>
          <a:prstGeom prst="roundRect">
            <a:avLst>
              <a:gd name="adj" fmla="val 30000"/>
            </a:avLst>
          </a:prstGeom>
          <a:solidFill>
            <a:srgbClr val="E9E9E9"/>
          </a:solidFill>
          <a:ln w="12700">
            <a:solidFill/>
            <a:round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marL="40640" marR="40640" lvl="0" algn="ctr"/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lang="en-US" sz="3600" dirty="0">
                <a:uFill>
                  <a:solidFill/>
                </a:uFill>
              </a:rPr>
              <a:t>Laplace Mechanism</a:t>
            </a:r>
            <a:endParaRPr sz="2000" dirty="0">
              <a:solidFill>
                <a:srgbClr val="0329D6"/>
              </a:solidFill>
              <a:uFill>
                <a:solidFill/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6" name="Shape 88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3124200"/>
                <a:ext cx="8686800" cy="3721100"/>
              </a:xfrm>
              <a:prstGeom prst="rect">
                <a:avLst/>
              </a:prstGeom>
            </p:spPr>
            <p:txBody>
              <a:bodyPr/>
              <a:lstStyle/>
              <a:p>
                <a:pPr marL="334554" lvl="0" indent="-293914">
                  <a:defRPr sz="1800">
                    <a:uFillTx/>
                  </a:defRPr>
                </a:pPr>
                <a:r>
                  <a:rPr lang="en-US" sz="2400" dirty="0">
                    <a:uFill>
                      <a:solidFill/>
                    </a:uFill>
                  </a:rPr>
                  <a:t>Global Sensitivity: </a:t>
                </a:r>
              </a:p>
              <a:p>
                <a:pPr marL="735965" lvl="1" indent="-238125">
                  <a:spcBef>
                    <a:spcPts val="2700"/>
                  </a:spcBef>
                  <a:defRPr sz="1800">
                    <a:uFillTx/>
                  </a:defRPr>
                </a:pPr>
                <a:r>
                  <a:rPr lang="en-US" sz="2000" dirty="0">
                    <a:uFill>
                      <a:solidFill/>
                    </a:uFill>
                  </a:rPr>
                  <a:t>Example:   </a:t>
                </a:r>
              </a:p>
              <a:p>
                <a:pPr marL="334554" lvl="0" indent="-293914">
                  <a:defRPr sz="1800">
                    <a:uFillTx/>
                  </a:defRPr>
                </a:pPr>
                <a:endParaRPr lang="en-US" sz="2400" dirty="0">
                  <a:uFill>
                    <a:solidFill/>
                  </a:uFill>
                </a:endParaRPr>
              </a:p>
              <a:p>
                <a:pPr lvl="1">
                  <a:defRPr sz="1800">
                    <a:uFillTx/>
                  </a:defRPr>
                </a:pPr>
                <a:endParaRPr lang="en-US" sz="2400" dirty="0">
                  <a:uFill>
                    <a:solidFill/>
                  </a:uFill>
                </a:endParaRPr>
              </a:p>
              <a:p>
                <a:pPr lvl="1">
                  <a:spcBef>
                    <a:spcPts val="0"/>
                  </a:spcBef>
                  <a:defRPr sz="1800">
                    <a:uFillTx/>
                  </a:defRPr>
                </a:pPr>
                <a:r>
                  <a:rPr lang="en-US" sz="2400" dirty="0">
                    <a:uFill>
                      <a:solidFill/>
                    </a:uFill>
                  </a:rPr>
                  <a:t>Laplace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uFill>
                          <a:solidFill/>
                        </a:uFill>
                        <a:latin typeface="Cambria Math" panose="02040503050406030204" pitchFamily="18" charset="0"/>
                      </a:rPr>
                      <m:t>Lap</m:t>
                    </m:r>
                    <m:d>
                      <m:dPr>
                        <m:ctrlPr>
                          <a:rPr lang="en-US" sz="2400" b="0" i="1" smtClean="0">
                            <a:uFill>
                              <a:solidFill/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uFill>
                              <a:solidFill/>
                            </a:u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>
                    <a:uFill>
                      <a:solidFill/>
                    </a:uFill>
                  </a:rPr>
                  <a:t> has density </a:t>
                </a:r>
              </a:p>
              <a:p>
                <a:pPr lvl="1">
                  <a:defRPr sz="1800">
                    <a:uFillTx/>
                  </a:defRPr>
                </a:pPr>
                <a:endParaRPr lang="en-US" sz="2400" dirty="0">
                  <a:uFill>
                    <a:solidFill/>
                  </a:uFill>
                </a:endParaRPr>
              </a:p>
              <a:p>
                <a:pPr lvl="1">
                  <a:defRPr sz="1800">
                    <a:uFillTx/>
                  </a:defRPr>
                </a:pPr>
                <a:r>
                  <a:rPr lang="en-US" sz="2400" dirty="0">
                    <a:uFill>
                      <a:solidFill/>
                    </a:uFill>
                  </a:rPr>
                  <a:t>Changing one point translates curve</a:t>
                </a:r>
                <a:endParaRPr sz="2400" dirty="0">
                  <a:uFill>
                    <a:solidFill/>
                  </a:uFill>
                </a:endParaRPr>
              </a:p>
            </p:txBody>
          </p:sp>
        </mc:Choice>
        <mc:Fallback xmlns="">
          <p:sp>
            <p:nvSpPr>
              <p:cNvPr id="886" name="Shape 88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3124200"/>
                <a:ext cx="8686800" cy="3721100"/>
              </a:xfrm>
              <a:prstGeom prst="rect">
                <a:avLst/>
              </a:prstGeom>
              <a:blipFill>
                <a:blip r:embed="rId2"/>
                <a:stretch>
                  <a:fillRect l="-982" t="-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7" name="Shape 887"/>
          <p:cNvSpPr>
            <a:spLocks noGrp="1"/>
          </p:cNvSpPr>
          <p:nvPr>
            <p:ph type="sldNum" sz="quarter" idx="2"/>
          </p:nvPr>
        </p:nvSpPr>
        <p:spPr>
          <a:xfrm>
            <a:off x="8750300" y="6604000"/>
            <a:ext cx="279400" cy="2977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uFillTx/>
              </a:defRPr>
            </a:pPr>
            <a:fld id="{86CB4B4D-7CA3-9044-876B-883B54F8677D}" type="slidenum">
              <a:rPr sz="1300">
                <a:uFill>
                  <a:solidFill/>
                </a:uFill>
              </a:rPr>
              <a:t>31</a:t>
            </a:fld>
            <a:endParaRPr sz="1300">
              <a:uFill>
                <a:solidFill/>
              </a:uFill>
            </a:endParaRPr>
          </a:p>
        </p:txBody>
      </p:sp>
      <p:pic>
        <p:nvPicPr>
          <p:cNvPr id="888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9500" y="3209688"/>
            <a:ext cx="4499675" cy="495301"/>
          </a:xfrm>
          <a:prstGeom prst="rect">
            <a:avLst/>
          </a:prstGeom>
          <a:ln w="12700">
            <a:round/>
          </a:ln>
        </p:spPr>
      </p:pic>
      <p:sp>
        <p:nvSpPr>
          <p:cNvPr id="889" name="Shape 889"/>
          <p:cNvSpPr/>
          <p:nvPr/>
        </p:nvSpPr>
        <p:spPr>
          <a:xfrm>
            <a:off x="317500" y="975534"/>
            <a:ext cx="6642100" cy="2032001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pic>
        <p:nvPicPr>
          <p:cNvPr id="890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1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Shape 893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4" name="Shape 894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5" name="Shape 895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02" name="Group 902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896" name="Shape 896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03" name="Shape 903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5" name="Shape 905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908" name="Shape 908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15" name="Group 915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909" name="Shape 909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16" name="Shape 916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917" name="Shape 917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919" name="Shape 919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920" name="Shape 920"/>
          <p:cNvSpPr/>
          <p:nvPr/>
        </p:nvSpPr>
        <p:spPr>
          <a:xfrm flipH="1" flipV="1">
            <a:off x="3374420" y="2224376"/>
            <a:ext cx="2845542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21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sp>
        <p:nvSpPr>
          <p:cNvPr id="923" name="Shape 923"/>
          <p:cNvSpPr/>
          <p:nvPr/>
        </p:nvSpPr>
        <p:spPr>
          <a:xfrm>
            <a:off x="2841595" y="1142999"/>
            <a:ext cx="134272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1" h="21600" extrusionOk="0">
                <a:moveTo>
                  <a:pt x="92" y="21600"/>
                </a:moveTo>
                <a:cubicBezTo>
                  <a:pt x="-118" y="10989"/>
                  <a:pt x="-449" y="0"/>
                  <a:pt x="5146" y="0"/>
                </a:cubicBezTo>
                <a:cubicBezTo>
                  <a:pt x="11051" y="0"/>
                  <a:pt x="21151" y="379"/>
                  <a:pt x="21151" y="379"/>
                </a:cubicBezTo>
              </a:path>
            </a:pathLst>
          </a:custGeom>
          <a:ln w="38100">
            <a:solidFill/>
            <a:round/>
            <a:headEnd type="stealth"/>
          </a:ln>
        </p:spPr>
        <p:txBody>
          <a:bodyPr lIns="0" tIns="0" rIns="0" bIns="0"/>
          <a:lstStyle/>
          <a:p>
            <a:pPr marL="40640" marR="40640" lvl="0">
              <a:defRPr sz="2200"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241800" y="901700"/>
            <a:ext cx="1319223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function f</a:t>
            </a:r>
          </a:p>
        </p:txBody>
      </p:sp>
      <p:pic>
        <p:nvPicPr>
          <p:cNvPr id="925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08200" y="3848100"/>
            <a:ext cx="2209800" cy="409223"/>
          </a:xfrm>
          <a:prstGeom prst="rect">
            <a:avLst/>
          </a:prstGeom>
          <a:ln w="12700">
            <a:round/>
          </a:ln>
        </p:spPr>
      </p:pic>
      <p:pic>
        <p:nvPicPr>
          <p:cNvPr id="926" name="laplacian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77000" y="5575300"/>
            <a:ext cx="2070100" cy="991923"/>
          </a:xfrm>
          <a:prstGeom prst="rect">
            <a:avLst/>
          </a:prstGeom>
          <a:ln w="12700">
            <a:round/>
          </a:ln>
        </p:spPr>
      </p:pic>
      <p:pic>
        <p:nvPicPr>
          <p:cNvPr id="927" name="laplacians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77000" y="5575300"/>
            <a:ext cx="2067340" cy="990600"/>
          </a:xfrm>
          <a:prstGeom prst="rect">
            <a:avLst/>
          </a:prstGeom>
          <a:ln w="12700">
            <a:round/>
          </a:ln>
        </p:spPr>
      </p:pic>
      <p:pic>
        <p:nvPicPr>
          <p:cNvPr id="928" name="dropped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708900" y="5583493"/>
            <a:ext cx="546100" cy="334708"/>
          </a:xfrm>
          <a:prstGeom prst="rect">
            <a:avLst/>
          </a:prstGeom>
          <a:ln w="12700">
            <a:round/>
          </a:ln>
        </p:spPr>
      </p:pic>
      <p:pic>
        <p:nvPicPr>
          <p:cNvPr id="930" name="dropped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65878" y="5449648"/>
            <a:ext cx="2135533" cy="444500"/>
          </a:xfrm>
          <a:prstGeom prst="rect">
            <a:avLst/>
          </a:prstGeom>
          <a:ln w="12700">
            <a:round/>
          </a:ln>
        </p:spPr>
      </p:pic>
      <p:sp>
        <p:nvSpPr>
          <p:cNvPr id="931" name="Shape 931"/>
          <p:cNvSpPr/>
          <p:nvPr/>
        </p:nvSpPr>
        <p:spPr>
          <a:xfrm>
            <a:off x="82550" y="4330700"/>
            <a:ext cx="8775700" cy="673100"/>
          </a:xfrm>
          <a:prstGeom prst="roundRect">
            <a:avLst>
              <a:gd name="adj" fmla="val 28302"/>
            </a:avLst>
          </a:prstGeom>
          <a:gradFill>
            <a:gsLst>
              <a:gs pos="0">
                <a:srgbClr val="FFFC79"/>
              </a:gs>
              <a:gs pos="100000">
                <a:srgbClr val="FFFFFF"/>
              </a:gs>
            </a:gsLst>
            <a:lin ang="5400000"/>
          </a:gradFill>
          <a:ln w="12700">
            <a:solidFill/>
            <a:round/>
          </a:ln>
          <a:effectLst>
            <a:outerShdw blurRad="50800" dist="63500" dir="27000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marL="40640" marR="40640" lvl="0" algn="ctr"/>
            <a:endParaRPr/>
          </a:p>
        </p:txBody>
      </p:sp>
      <p:pic>
        <p:nvPicPr>
          <p:cNvPr id="932" name="dropped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8877" y="4431408"/>
            <a:ext cx="8330046" cy="495301"/>
          </a:xfrm>
          <a:prstGeom prst="rect">
            <a:avLst/>
          </a:prstGeom>
          <a:ln w="12700">
            <a:round/>
          </a:ln>
        </p:spPr>
      </p:pic>
      <p:pic>
        <p:nvPicPr>
          <p:cNvPr id="933" name="dropped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854700" y="5613400"/>
            <a:ext cx="1355558" cy="304800"/>
          </a:xfrm>
          <a:prstGeom prst="rect">
            <a:avLst/>
          </a:prstGeom>
          <a:ln w="12700">
            <a:rou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06398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uiExpand="1" build="p" bldLvl="5" advAuto="0"/>
      <p:bldP spid="927" grpId="0" uiExpand="1" animBg="1" advAuto="0"/>
      <p:bldP spid="928" grpId="0" uiExpand="1" animBg="1" advAuto="0"/>
      <p:bldP spid="930" grpId="0" uiExpand="1" animBg="1" advAuto="0"/>
      <p:bldP spid="931" grpId="0" animBg="1" advAuto="0"/>
      <p:bldP spid="932" grpId="0" animBg="1" advAuto="0"/>
      <p:bldP spid="933" grpId="0" uiExpan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uFill>
                  <a:solidFill/>
                </a:uFill>
              </a:rPr>
              <a:t>Attacks “match” differential privacy</a:t>
            </a:r>
            <a:endParaRPr lang="en-US" dirty="0"/>
          </a:p>
        </p:txBody>
      </p:sp>
      <p:sp>
        <p:nvSpPr>
          <p:cNvPr id="887" name="Shape 88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is-IS" smtClean="0"/>
              <a:pPr lvl="0"/>
              <a:t>32</a:t>
            </a:fld>
            <a:endParaRPr lang="is-IS"/>
          </a:p>
        </p:txBody>
      </p:sp>
      <p:sp>
        <p:nvSpPr>
          <p:cNvPr id="889" name="Shape 889"/>
          <p:cNvSpPr/>
          <p:nvPr/>
        </p:nvSpPr>
        <p:spPr>
          <a:xfrm>
            <a:off x="317500" y="975534"/>
            <a:ext cx="6642100" cy="2032001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EF6FF"/>
              </a:gs>
              <a:gs pos="100000">
                <a:srgbClr val="E6E6E6"/>
              </a:gs>
            </a:gsLst>
            <a:lin ang="54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pic>
        <p:nvPicPr>
          <p:cNvPr id="890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769" y="1319842"/>
            <a:ext cx="318528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5160" y="2301248"/>
            <a:ext cx="352963" cy="2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9857" y="1836372"/>
            <a:ext cx="69476" cy="396007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Shape 893"/>
          <p:cNvSpPr/>
          <p:nvPr/>
        </p:nvSpPr>
        <p:spPr>
          <a:xfrm flipH="1" flipV="1">
            <a:off x="758892" y="1466192"/>
            <a:ext cx="1540982" cy="189393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4" name="Shape 894"/>
          <p:cNvSpPr/>
          <p:nvPr/>
        </p:nvSpPr>
        <p:spPr>
          <a:xfrm flipH="1" flipV="1">
            <a:off x="663222" y="1961444"/>
            <a:ext cx="1636651" cy="21278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5" name="Shape 895"/>
          <p:cNvSpPr/>
          <p:nvPr/>
        </p:nvSpPr>
        <p:spPr>
          <a:xfrm flipH="1">
            <a:off x="870807" y="2258204"/>
            <a:ext cx="1429067" cy="499314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02" name="Group 902"/>
          <p:cNvGrpSpPr/>
          <p:nvPr/>
        </p:nvGrpSpPr>
        <p:grpSpPr>
          <a:xfrm>
            <a:off x="569497" y="1337060"/>
            <a:ext cx="163569" cy="318528"/>
            <a:chOff x="0" y="0"/>
            <a:chExt cx="163567" cy="318526"/>
          </a:xfrm>
        </p:grpSpPr>
        <p:sp>
          <p:nvSpPr>
            <p:cNvPr id="896" name="Shape 896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03" name="Shape 903"/>
          <p:cNvSpPr/>
          <p:nvPr/>
        </p:nvSpPr>
        <p:spPr>
          <a:xfrm>
            <a:off x="500627" y="1862198"/>
            <a:ext cx="1" cy="163569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497757" y="2005679"/>
            <a:ext cx="88959" cy="10617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5" name="Shape 905"/>
          <p:cNvSpPr/>
          <p:nvPr/>
        </p:nvSpPr>
        <p:spPr>
          <a:xfrm flipH="1">
            <a:off x="423147" y="2011418"/>
            <a:ext cx="74611" cy="10043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423147" y="1873677"/>
            <a:ext cx="71742" cy="344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466192" y="1793328"/>
            <a:ext cx="68871" cy="6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908" name="Shape 908"/>
          <p:cNvSpPr/>
          <p:nvPr/>
        </p:nvSpPr>
        <p:spPr>
          <a:xfrm flipV="1">
            <a:off x="503497" y="1879415"/>
            <a:ext cx="71741" cy="2869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15" name="Group 915"/>
          <p:cNvGrpSpPr/>
          <p:nvPr/>
        </p:nvGrpSpPr>
        <p:grpSpPr>
          <a:xfrm>
            <a:off x="672803" y="2602558"/>
            <a:ext cx="163569" cy="318527"/>
            <a:chOff x="0" y="0"/>
            <a:chExt cx="163567" cy="318526"/>
          </a:xfrm>
        </p:grpSpPr>
        <p:sp>
          <p:nvSpPr>
            <p:cNvPr id="909" name="Shape 909"/>
            <p:cNvSpPr/>
            <p:nvPr/>
          </p:nvSpPr>
          <p:spPr>
            <a:xfrm flipH="1">
              <a:off x="77479" y="68870"/>
              <a:ext cx="1" cy="1635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74609" y="212351"/>
              <a:ext cx="88959" cy="1061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 flipH="1">
              <a:off x="0" y="218090"/>
              <a:ext cx="74610" cy="10043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0" y="80349"/>
              <a:ext cx="71741" cy="344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3044" y="-1"/>
              <a:ext cx="68871" cy="6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 flipV="1">
              <a:off x="80349" y="86088"/>
              <a:ext cx="71741" cy="2869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16" name="Shape 916"/>
          <p:cNvSpPr/>
          <p:nvPr/>
        </p:nvSpPr>
        <p:spPr>
          <a:xfrm>
            <a:off x="2314138" y="1549451"/>
            <a:ext cx="1033061" cy="783405"/>
          </a:xfrm>
          <a:prstGeom prst="rect">
            <a:avLst/>
          </a:prstGeom>
          <a:ln w="25400">
            <a:solidFill/>
            <a:miter lim="400000"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algn="ctr" defTabSz="406400">
              <a:defRPr sz="2600">
                <a:uFillTx/>
              </a:defRPr>
            </a:pPr>
            <a:endParaRPr/>
          </a:p>
        </p:txBody>
      </p:sp>
      <p:sp>
        <p:nvSpPr>
          <p:cNvPr id="917" name="Shape 917"/>
          <p:cNvSpPr/>
          <p:nvPr/>
        </p:nvSpPr>
        <p:spPr>
          <a:xfrm flipH="1">
            <a:off x="2822059" y="2341464"/>
            <a:ext cx="8610" cy="223831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234103" y="2505032"/>
            <a:ext cx="1188020" cy="4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1400">
                <a:uFillTx/>
              </a:defRPr>
            </a:lvl1pPr>
          </a:lstStyle>
          <a:p>
            <a:pPr lvl="0">
              <a:defRPr sz="1800"/>
            </a:pPr>
            <a:r>
              <a:rPr sz="1400"/>
              <a:t>local random coins</a:t>
            </a:r>
          </a:p>
        </p:txBody>
      </p:sp>
      <p:sp>
        <p:nvSpPr>
          <p:cNvPr id="919" name="Shape 919"/>
          <p:cNvSpPr/>
          <p:nvPr/>
        </p:nvSpPr>
        <p:spPr>
          <a:xfrm>
            <a:off x="2563305" y="1634187"/>
            <a:ext cx="514685" cy="61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 marL="0" marR="0" algn="ctr" defTabSz="406400">
              <a:defRPr sz="4200">
                <a:uFillTx/>
              </a:defRPr>
            </a:lvl1pPr>
          </a:lstStyle>
          <a:p>
            <a:pPr lvl="0">
              <a:defRPr sz="1800"/>
            </a:pPr>
            <a:r>
              <a:rPr sz="4200"/>
              <a:t>A</a:t>
            </a:r>
          </a:p>
        </p:txBody>
      </p:sp>
      <p:sp>
        <p:nvSpPr>
          <p:cNvPr id="920" name="Shape 920"/>
          <p:cNvSpPr/>
          <p:nvPr/>
        </p:nvSpPr>
        <p:spPr>
          <a:xfrm flipH="1" flipV="1">
            <a:off x="3374420" y="2224376"/>
            <a:ext cx="2845542" cy="2"/>
          </a:xfrm>
          <a:prstGeom prst="line">
            <a:avLst/>
          </a:pr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21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9200" y="1724454"/>
            <a:ext cx="317500" cy="205946"/>
          </a:xfrm>
          <a:prstGeom prst="rect">
            <a:avLst/>
          </a:prstGeom>
          <a:ln w="12700">
            <a:round/>
          </a:ln>
        </p:spPr>
      </p:pic>
      <p:sp>
        <p:nvSpPr>
          <p:cNvPr id="923" name="Shape 923"/>
          <p:cNvSpPr/>
          <p:nvPr/>
        </p:nvSpPr>
        <p:spPr>
          <a:xfrm>
            <a:off x="2841595" y="1142999"/>
            <a:ext cx="134272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1" h="21600" extrusionOk="0">
                <a:moveTo>
                  <a:pt x="92" y="21600"/>
                </a:moveTo>
                <a:cubicBezTo>
                  <a:pt x="-118" y="10989"/>
                  <a:pt x="-449" y="0"/>
                  <a:pt x="5146" y="0"/>
                </a:cubicBezTo>
                <a:cubicBezTo>
                  <a:pt x="11051" y="0"/>
                  <a:pt x="21151" y="379"/>
                  <a:pt x="21151" y="379"/>
                </a:cubicBezTo>
              </a:path>
            </a:pathLst>
          </a:custGeom>
          <a:ln w="38100">
            <a:solidFill/>
            <a:round/>
            <a:headEnd type="stealth"/>
          </a:ln>
        </p:spPr>
        <p:txBody>
          <a:bodyPr lIns="0" tIns="0" rIns="0" bIns="0"/>
          <a:lstStyle/>
          <a:p>
            <a:pPr marL="40640" marR="40640" lvl="0">
              <a:defRPr sz="2200"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241800" y="901700"/>
            <a:ext cx="1319223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function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22" y="1731285"/>
                <a:ext cx="3091295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66192" y="5058003"/>
            <a:ext cx="8252871" cy="1055753"/>
            <a:chOff x="466192" y="4902765"/>
            <a:chExt cx="8252871" cy="1055753"/>
          </a:xfrm>
        </p:grpSpPr>
        <p:cxnSp>
          <p:nvCxnSpPr>
            <p:cNvPr id="51" name="Straight Arrow Connector 50"/>
            <p:cNvCxnSpPr/>
            <p:nvPr/>
          </p:nvCxnSpPr>
          <p:spPr bwMode="auto">
            <a:xfrm>
              <a:off x="468013" y="5958518"/>
              <a:ext cx="8251050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4828107" y="4902765"/>
                  <a:ext cx="752577" cy="8731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𝒅</m:t>
                                </m:r>
                              </m:e>
                            </m:rad>
                          </m:num>
                          <m:den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  <m: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107" y="4902765"/>
                  <a:ext cx="752577" cy="873188"/>
                </a:xfrm>
                <a:prstGeom prst="rect">
                  <a:avLst/>
                </a:prstGeom>
                <a:blipFill>
                  <a:blip r:embed="rId16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/>
            <p:cNvCxnSpPr>
              <a:cxnSpLocks/>
            </p:cNvCxnSpPr>
            <p:nvPr/>
          </p:nvCxnSpPr>
          <p:spPr bwMode="auto">
            <a:xfrm flipH="1">
              <a:off x="5063490" y="5872741"/>
              <a:ext cx="3655573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triangle" w="lg" len="med"/>
              <a:tailEnd type="oval" w="lg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>
              <a:off x="5703560" y="4982236"/>
              <a:ext cx="17431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0639" marR="40639" algn="l" rtl="0"/>
              <a:r>
                <a:rPr lang="en-US" sz="2400" i="0" dirty="0">
                  <a:solidFill>
                    <a:srgbClr val="00B050"/>
                  </a:solidFill>
                  <a:latin typeface="+mj-lt"/>
                </a:rPr>
                <a:t>Differential</a:t>
              </a:r>
              <a:r>
                <a:rPr lang="en-US" sz="2400" i="0" dirty="0">
                  <a:solidFill>
                    <a:srgbClr val="C00000"/>
                  </a:solidFill>
                  <a:latin typeface="+mj-lt"/>
                </a:rPr>
                <a:t> </a:t>
              </a:r>
              <a:br>
                <a:rPr lang="en-US" sz="2400" i="0" dirty="0">
                  <a:solidFill>
                    <a:srgbClr val="C00000"/>
                  </a:solidFill>
                  <a:latin typeface="+mj-lt"/>
                </a:rPr>
              </a:br>
              <a:r>
                <a:rPr lang="en-US" sz="2400" i="0" dirty="0">
                  <a:solidFill>
                    <a:srgbClr val="00B050"/>
                  </a:solidFill>
                  <a:latin typeface="+mj-lt"/>
                </a:rPr>
                <a:t>privacy</a:t>
              </a:r>
            </a:p>
          </p:txBody>
        </p:sp>
        <p:cxnSp>
          <p:nvCxnSpPr>
            <p:cNvPr id="63" name="Straight Arrow Connector 62"/>
            <p:cNvCxnSpPr>
              <a:cxnSpLocks/>
            </p:cNvCxnSpPr>
            <p:nvPr/>
          </p:nvCxnSpPr>
          <p:spPr bwMode="auto">
            <a:xfrm>
              <a:off x="466192" y="5872741"/>
              <a:ext cx="4127346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7030A0"/>
              </a:solidFill>
              <a:prstDash val="solid"/>
              <a:round/>
              <a:headEnd type="triangle" w="lg" len="med"/>
              <a:tailEnd type="oval" w="lg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1526636" y="5441396"/>
              <a:ext cx="2121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0639" marR="40639" algn="l" rtl="0"/>
              <a:r>
                <a:rPr lang="en-US" sz="2400" i="0" dirty="0">
                  <a:solidFill>
                    <a:srgbClr val="7030A0"/>
                  </a:solidFill>
                  <a:latin typeface="+mj-lt"/>
                </a:rPr>
                <a:t>Known</a:t>
              </a:r>
              <a:r>
                <a:rPr lang="en-US" dirty="0">
                  <a:solidFill>
                    <a:srgbClr val="7030A0"/>
                  </a:solidFill>
                  <a:latin typeface="+mj-lt"/>
                </a:rPr>
                <a:t> </a:t>
              </a:r>
              <a:r>
                <a:rPr lang="en-US" sz="2400" i="0" dirty="0">
                  <a:solidFill>
                    <a:srgbClr val="7030A0"/>
                  </a:solidFill>
                  <a:latin typeface="+mj-lt"/>
                </a:rPr>
                <a:t>attacks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4356" y="3205410"/>
                <a:ext cx="8575288" cy="3435140"/>
              </a:xfrm>
            </p:spPr>
            <p:txBody>
              <a:bodyPr/>
              <a:lstStyle/>
              <a:p>
                <a:r>
                  <a:rPr lang="en-US" dirty="0"/>
                  <a:t>Can release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proportions with 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Requires “approximate” variant of DP </a:t>
                </a:r>
              </a:p>
              <a:p>
                <a:pPr lvl="1"/>
                <a:r>
                  <a:rPr lang="en-US" dirty="0"/>
                  <a:t>Same semantics </a:t>
                </a:r>
                <a:r>
                  <a:rPr lang="en-US" dirty="0">
                    <a:solidFill>
                      <a:schemeClr val="accent2"/>
                    </a:solidFill>
                  </a:rPr>
                  <a:t>[</a:t>
                </a:r>
                <a:r>
                  <a:rPr lang="en-US" dirty="0" err="1">
                    <a:solidFill>
                      <a:schemeClr val="accent2"/>
                    </a:solidFill>
                  </a:rPr>
                  <a:t>Kasiviswanathan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</a:t>
                </a:r>
                <a:r>
                  <a:rPr lang="en-US" dirty="0">
                    <a:solidFill>
                      <a:schemeClr val="accent2"/>
                    </a:solidFill>
                  </a:rPr>
                  <a:t> ’08]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4356" y="3205410"/>
                <a:ext cx="8575288" cy="3435140"/>
              </a:xfrm>
              <a:blipFill>
                <a:blip r:embed="rId18"/>
                <a:stretch>
                  <a:fillRect l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489222" y="5081046"/>
                <a:ext cx="752578" cy="87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𝒅</m:t>
                              </m:r>
                            </m:e>
                          </m:rad>
                        </m:num>
                        <m:den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222" y="5081046"/>
                <a:ext cx="752578" cy="873124"/>
              </a:xfrm>
              <a:prstGeom prst="rect">
                <a:avLst/>
              </a:prstGeom>
              <a:blipFill>
                <a:blip r:embed="rId19"/>
                <a:stretch>
                  <a:fillRect r="-30000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191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rich algorithmic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33</a:t>
            </a:fld>
            <a:endParaRPr lang="uk-UA"/>
          </a:p>
        </p:txBody>
      </p:sp>
      <p:grpSp>
        <p:nvGrpSpPr>
          <p:cNvPr id="98" name="Group 97"/>
          <p:cNvGrpSpPr/>
          <p:nvPr/>
        </p:nvGrpSpPr>
        <p:grpSpPr>
          <a:xfrm>
            <a:off x="4306956" y="2468926"/>
            <a:ext cx="4717942" cy="1952567"/>
            <a:chOff x="4306956" y="2468926"/>
            <a:chExt cx="4717942" cy="1952567"/>
          </a:xfrm>
        </p:grpSpPr>
        <p:sp>
          <p:nvSpPr>
            <p:cNvPr id="43" name="Shape 889"/>
            <p:cNvSpPr/>
            <p:nvPr/>
          </p:nvSpPr>
          <p:spPr>
            <a:xfrm>
              <a:off x="4306956" y="3171103"/>
              <a:ext cx="4717942" cy="1250390"/>
            </a:xfrm>
            <a:prstGeom prst="roundRect">
              <a:avLst>
                <a:gd name="adj" fmla="val 9375"/>
              </a:avLst>
            </a:prstGeom>
            <a:gradFill>
              <a:gsLst>
                <a:gs pos="0">
                  <a:srgbClr val="CEF6FF"/>
                </a:gs>
                <a:gs pos="100000">
                  <a:srgbClr val="E6E6E6"/>
                </a:gs>
              </a:gsLst>
              <a:lin ang="5400000"/>
            </a:gradFill>
            <a:ln w="254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692389" y="3380799"/>
                  <a:ext cx="340232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sz="2400" b="0" i="1" dirty="0">
                      <a:latin typeface="Cambria Math" charset="0"/>
                    </a:rPr>
                    <a:t> </a:t>
                  </a:r>
                  <a:br>
                    <a:rPr lang="en-US" sz="2400" b="0" i="1" dirty="0">
                      <a:latin typeface="Cambria Math" charset="0"/>
                    </a:rPr>
                  </a:b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∝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𝑞𝑢𝑎𝑙𝑖𝑡𝑦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i="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389" y="3380799"/>
                  <a:ext cx="3402323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0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/>
            <p:cNvSpPr txBox="1"/>
            <p:nvPr/>
          </p:nvSpPr>
          <p:spPr>
            <a:xfrm>
              <a:off x="6537413" y="2468926"/>
              <a:ext cx="2449793" cy="107721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i="0" dirty="0">
                  <a:latin typeface="+mj-lt"/>
                </a:rPr>
                <a:t>Exponential sampling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4356" y="916267"/>
            <a:ext cx="4874847" cy="2091268"/>
            <a:chOff x="284356" y="916267"/>
            <a:chExt cx="4874847" cy="2091268"/>
          </a:xfrm>
        </p:grpSpPr>
        <p:sp>
          <p:nvSpPr>
            <p:cNvPr id="5" name="Shape 889"/>
            <p:cNvSpPr/>
            <p:nvPr/>
          </p:nvSpPr>
          <p:spPr>
            <a:xfrm>
              <a:off x="284356" y="975534"/>
              <a:ext cx="4253948" cy="2032001"/>
            </a:xfrm>
            <a:prstGeom prst="roundRect">
              <a:avLst>
                <a:gd name="adj" fmla="val 9375"/>
              </a:avLst>
            </a:prstGeom>
            <a:gradFill>
              <a:gsLst>
                <a:gs pos="0">
                  <a:srgbClr val="CEF6FF"/>
                </a:gs>
                <a:gs pos="100000">
                  <a:srgbClr val="E6E6E6"/>
                </a:gs>
              </a:gsLst>
              <a:lin ang="5400000"/>
            </a:gradFill>
            <a:ln w="254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17151" y="916267"/>
              <a:ext cx="1842052" cy="107721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i="0">
                  <a:latin typeface="+mj-lt"/>
                </a:rPr>
                <a:t>Noise addition</a:t>
              </a:r>
              <a:endParaRPr lang="en-US" sz="3200" i="0" dirty="0" err="1">
                <a:latin typeface="+mj-lt"/>
              </a:endParaRPr>
            </a:p>
          </p:txBody>
        </p:sp>
        <p:pic>
          <p:nvPicPr>
            <p:cNvPr id="54" name="laplacians.pdf"/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/>
            </a:blip>
            <a:stretch>
              <a:fillRect/>
            </a:stretch>
          </p:blipFill>
          <p:spPr>
            <a:xfrm>
              <a:off x="701318" y="1172154"/>
              <a:ext cx="3420023" cy="1638760"/>
            </a:xfrm>
            <a:prstGeom prst="rect">
              <a:avLst/>
            </a:prstGeom>
            <a:ln w="12700">
              <a:round/>
            </a:ln>
          </p:spPr>
        </p:pic>
      </p:grpSp>
      <p:grpSp>
        <p:nvGrpSpPr>
          <p:cNvPr id="99" name="Group 98"/>
          <p:cNvGrpSpPr/>
          <p:nvPr/>
        </p:nvGrpSpPr>
        <p:grpSpPr>
          <a:xfrm>
            <a:off x="284356" y="4747834"/>
            <a:ext cx="6646761" cy="2032001"/>
            <a:chOff x="284356" y="4747834"/>
            <a:chExt cx="6646761" cy="2032001"/>
          </a:xfrm>
        </p:grpSpPr>
        <p:sp>
          <p:nvSpPr>
            <p:cNvPr id="58" name="Shape 889"/>
            <p:cNvSpPr/>
            <p:nvPr/>
          </p:nvSpPr>
          <p:spPr>
            <a:xfrm>
              <a:off x="284356" y="4747834"/>
              <a:ext cx="4253948" cy="2032001"/>
            </a:xfrm>
            <a:prstGeom prst="roundRect">
              <a:avLst>
                <a:gd name="adj" fmla="val 9375"/>
              </a:avLst>
            </a:prstGeom>
            <a:gradFill>
              <a:gsLst>
                <a:gs pos="0">
                  <a:srgbClr val="CEF6FF"/>
                </a:gs>
                <a:gs pos="100000">
                  <a:srgbClr val="E6E6E6"/>
                </a:gs>
              </a:gsLst>
              <a:lin ang="5400000"/>
            </a:gradFill>
            <a:ln w="254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pic>
          <p:nvPicPr>
            <p:cNvPr id="59" name="dropped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44069" y="4957311"/>
              <a:ext cx="318528" cy="2066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0" name="dropped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3024" y="6135487"/>
              <a:ext cx="352963" cy="2066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1" name="dropped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37753" y="5640657"/>
              <a:ext cx="69476" cy="3960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2" name="Shape 893"/>
            <p:cNvSpPr/>
            <p:nvPr/>
          </p:nvSpPr>
          <p:spPr>
            <a:xfrm flipH="1" flipV="1">
              <a:off x="798845" y="5198735"/>
              <a:ext cx="610277" cy="0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Shape 894"/>
            <p:cNvSpPr/>
            <p:nvPr/>
          </p:nvSpPr>
          <p:spPr>
            <a:xfrm flipH="1" flipV="1">
              <a:off x="798845" y="5693988"/>
              <a:ext cx="610276" cy="0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Shape 895"/>
            <p:cNvSpPr/>
            <p:nvPr/>
          </p:nvSpPr>
          <p:spPr>
            <a:xfrm flipH="1">
              <a:off x="798845" y="6403972"/>
              <a:ext cx="628186" cy="0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5" name="Group 902"/>
            <p:cNvGrpSpPr/>
            <p:nvPr/>
          </p:nvGrpSpPr>
          <p:grpSpPr>
            <a:xfrm>
              <a:off x="576189" y="5021558"/>
              <a:ext cx="163569" cy="318528"/>
              <a:chOff x="0" y="0"/>
              <a:chExt cx="163567" cy="318526"/>
            </a:xfrm>
          </p:grpSpPr>
          <p:sp>
            <p:nvSpPr>
              <p:cNvPr id="66" name="Shape 896"/>
              <p:cNvSpPr/>
              <p:nvPr/>
            </p:nvSpPr>
            <p:spPr>
              <a:xfrm flipH="1">
                <a:off x="77479" y="68870"/>
                <a:ext cx="1" cy="16356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897"/>
              <p:cNvSpPr/>
              <p:nvPr/>
            </p:nvSpPr>
            <p:spPr>
              <a:xfrm>
                <a:off x="74609" y="212351"/>
                <a:ext cx="88959" cy="10617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8" name="Shape 898"/>
              <p:cNvSpPr/>
              <p:nvPr/>
            </p:nvSpPr>
            <p:spPr>
              <a:xfrm flipH="1">
                <a:off x="0" y="218090"/>
                <a:ext cx="74610" cy="10043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9" name="Shape 899"/>
              <p:cNvSpPr/>
              <p:nvPr/>
            </p:nvSpPr>
            <p:spPr>
              <a:xfrm>
                <a:off x="0" y="80349"/>
                <a:ext cx="71741" cy="3443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900"/>
              <p:cNvSpPr/>
              <p:nvPr/>
            </p:nvSpPr>
            <p:spPr>
              <a:xfrm>
                <a:off x="43044" y="-1"/>
                <a:ext cx="68871" cy="6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algn="ctr" defTabSz="406400">
                  <a:defRPr sz="2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</a:defRPr>
                </a:pPr>
                <a:endParaRPr/>
              </a:p>
            </p:txBody>
          </p:sp>
          <p:sp>
            <p:nvSpPr>
              <p:cNvPr id="71" name="Shape 901"/>
              <p:cNvSpPr/>
              <p:nvPr/>
            </p:nvSpPr>
            <p:spPr>
              <a:xfrm flipV="1">
                <a:off x="80349" y="86088"/>
                <a:ext cx="71741" cy="2869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2" name="Shape 903"/>
            <p:cNvSpPr/>
            <p:nvPr/>
          </p:nvSpPr>
          <p:spPr>
            <a:xfrm>
              <a:off x="636252" y="5594742"/>
              <a:ext cx="1" cy="163569"/>
            </a:xfrm>
            <a:prstGeom prst="line">
              <a:avLst/>
            </a:prstGeom>
            <a:ln w="38100">
              <a:solidFill/>
              <a:miter lim="400000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Shape 904"/>
            <p:cNvSpPr/>
            <p:nvPr/>
          </p:nvSpPr>
          <p:spPr>
            <a:xfrm>
              <a:off x="633382" y="5738223"/>
              <a:ext cx="88959" cy="106176"/>
            </a:xfrm>
            <a:prstGeom prst="line">
              <a:avLst/>
            </a:prstGeom>
            <a:ln w="38100">
              <a:solidFill/>
              <a:miter lim="400000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Shape 905"/>
            <p:cNvSpPr/>
            <p:nvPr/>
          </p:nvSpPr>
          <p:spPr>
            <a:xfrm flipH="1">
              <a:off x="558772" y="5743962"/>
              <a:ext cx="74611" cy="100438"/>
            </a:xfrm>
            <a:prstGeom prst="line">
              <a:avLst/>
            </a:prstGeom>
            <a:ln w="38100">
              <a:solidFill/>
              <a:miter lim="400000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" name="Shape 906"/>
            <p:cNvSpPr/>
            <p:nvPr/>
          </p:nvSpPr>
          <p:spPr>
            <a:xfrm>
              <a:off x="558772" y="5606221"/>
              <a:ext cx="71742" cy="34436"/>
            </a:xfrm>
            <a:prstGeom prst="line">
              <a:avLst/>
            </a:prstGeom>
            <a:ln w="38100">
              <a:solidFill/>
              <a:miter lim="400000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" name="Shape 907"/>
            <p:cNvSpPr/>
            <p:nvPr/>
          </p:nvSpPr>
          <p:spPr>
            <a:xfrm>
              <a:off x="601817" y="5525872"/>
              <a:ext cx="68871" cy="6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ln w="25400">
              <a:solidFill/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algn="ctr" defTabSz="4064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</a:defRPr>
              </a:pPr>
              <a:endParaRPr/>
            </a:p>
          </p:txBody>
        </p:sp>
        <p:sp>
          <p:nvSpPr>
            <p:cNvPr id="77" name="Shape 908"/>
            <p:cNvSpPr/>
            <p:nvPr/>
          </p:nvSpPr>
          <p:spPr>
            <a:xfrm flipV="1">
              <a:off x="639122" y="5611959"/>
              <a:ext cx="71741" cy="28698"/>
            </a:xfrm>
            <a:prstGeom prst="line">
              <a:avLst/>
            </a:prstGeom>
            <a:ln w="38100">
              <a:solidFill/>
              <a:miter lim="400000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78" name="Group 915"/>
            <p:cNvGrpSpPr/>
            <p:nvPr/>
          </p:nvGrpSpPr>
          <p:grpSpPr>
            <a:xfrm>
              <a:off x="618652" y="6184447"/>
              <a:ext cx="163569" cy="318527"/>
              <a:chOff x="0" y="0"/>
              <a:chExt cx="163567" cy="318526"/>
            </a:xfrm>
          </p:grpSpPr>
          <p:sp>
            <p:nvSpPr>
              <p:cNvPr id="79" name="Shape 909"/>
              <p:cNvSpPr/>
              <p:nvPr/>
            </p:nvSpPr>
            <p:spPr>
              <a:xfrm flipH="1">
                <a:off x="77479" y="68870"/>
                <a:ext cx="1" cy="16356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" name="Shape 910"/>
              <p:cNvSpPr/>
              <p:nvPr/>
            </p:nvSpPr>
            <p:spPr>
              <a:xfrm>
                <a:off x="74609" y="212351"/>
                <a:ext cx="88959" cy="10617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" name="Shape 911"/>
              <p:cNvSpPr/>
              <p:nvPr/>
            </p:nvSpPr>
            <p:spPr>
              <a:xfrm flipH="1">
                <a:off x="0" y="218090"/>
                <a:ext cx="74610" cy="10043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" name="Shape 912"/>
              <p:cNvSpPr/>
              <p:nvPr/>
            </p:nvSpPr>
            <p:spPr>
              <a:xfrm>
                <a:off x="0" y="80349"/>
                <a:ext cx="71741" cy="3443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" name="Shape 913"/>
              <p:cNvSpPr/>
              <p:nvPr/>
            </p:nvSpPr>
            <p:spPr>
              <a:xfrm>
                <a:off x="43044" y="-1"/>
                <a:ext cx="68871" cy="6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algn="ctr" defTabSz="406400">
                  <a:defRPr sz="2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</a:defRPr>
                </a:pPr>
                <a:endParaRPr/>
              </a:p>
            </p:txBody>
          </p:sp>
          <p:sp>
            <p:nvSpPr>
              <p:cNvPr id="84" name="Shape 914"/>
              <p:cNvSpPr/>
              <p:nvPr/>
            </p:nvSpPr>
            <p:spPr>
              <a:xfrm flipV="1">
                <a:off x="80349" y="86088"/>
                <a:ext cx="71741" cy="2869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defTabSz="457200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5" name="Shape 916"/>
            <p:cNvSpPr/>
            <p:nvPr/>
          </p:nvSpPr>
          <p:spPr>
            <a:xfrm>
              <a:off x="2786457" y="5281995"/>
              <a:ext cx="1080026" cy="751797"/>
            </a:xfrm>
            <a:prstGeom prst="rect">
              <a:avLst/>
            </a:prstGeom>
            <a:ln w="25400">
              <a:solid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algn="ctr" defTabSz="406400">
                <a:defRPr sz="2600">
                  <a:uFillTx/>
                </a:defRPr>
              </a:pPr>
              <a:r>
                <a:rPr lang="en-US" sz="1800" dirty="0"/>
                <a:t>Untrusted aggregator</a:t>
              </a:r>
              <a:endParaRPr sz="1800" dirty="0"/>
            </a:p>
          </p:txBody>
        </p:sp>
        <p:sp>
          <p:nvSpPr>
            <p:cNvPr id="86" name="Shape 919"/>
            <p:cNvSpPr/>
            <p:nvPr/>
          </p:nvSpPr>
          <p:spPr>
            <a:xfrm>
              <a:off x="3606656" y="6144099"/>
              <a:ext cx="514685" cy="617622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 anchor="ctr"/>
            <a:lstStyle>
              <a:lvl1pPr marL="0" marR="0" algn="ctr" defTabSz="406400">
                <a:defRPr sz="4200">
                  <a:uFillTx/>
                </a:defRPr>
              </a:lvl1pPr>
            </a:lstStyle>
            <a:p>
              <a:pPr lvl="0">
                <a:defRPr sz="1800"/>
              </a:pPr>
              <a:r>
                <a:rPr sz="2400" dirty="0">
                  <a:solidFill>
                    <a:srgbClr val="C00000"/>
                  </a:solidFill>
                </a:rPr>
                <a:t>A</a:t>
              </a:r>
            </a:p>
          </p:txBody>
        </p:sp>
        <p:sp>
          <p:nvSpPr>
            <p:cNvPr id="87" name="Shape 920"/>
            <p:cNvSpPr/>
            <p:nvPr/>
          </p:nvSpPr>
          <p:spPr>
            <a:xfrm flipH="1" flipV="1">
              <a:off x="3861390" y="5706458"/>
              <a:ext cx="571915" cy="0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88" name="dropped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45879" y="5435056"/>
              <a:ext cx="317500" cy="205946"/>
            </a:xfrm>
            <a:prstGeom prst="rect">
              <a:avLst/>
            </a:prstGeom>
            <a:ln w="12700">
              <a:rou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Shape 916"/>
                <p:cNvSpPr/>
                <p:nvPr/>
              </p:nvSpPr>
              <p:spPr>
                <a:xfrm>
                  <a:off x="1450061" y="4979388"/>
                  <a:ext cx="785348" cy="410004"/>
                </a:xfrm>
                <a:prstGeom prst="rect">
                  <a:avLst/>
                </a:prstGeom>
                <a:ln w="25400">
                  <a:solid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marL="0" marR="0" lvl="0" algn="ctr" defTabSz="406400">
                    <a:defRPr sz="2600">
                      <a:uFillTx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89" name="Shape 9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61" y="4979388"/>
                  <a:ext cx="785348" cy="4100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451"/>
                  </a:stretch>
                </a:blipFill>
                <a:ln w="25400">
                  <a:solid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Shape 916"/>
                <p:cNvSpPr/>
                <p:nvPr/>
              </p:nvSpPr>
              <p:spPr>
                <a:xfrm>
                  <a:off x="1450061" y="5518682"/>
                  <a:ext cx="785348" cy="410004"/>
                </a:xfrm>
                <a:prstGeom prst="rect">
                  <a:avLst/>
                </a:prstGeom>
                <a:ln w="25400">
                  <a:solid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marL="0" marR="0" lvl="0" algn="ctr" defTabSz="406400">
                    <a:defRPr sz="2600">
                      <a:uFillTx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ar-AE" sz="2000" dirty="0"/>
                </a:p>
              </p:txBody>
            </p:sp>
          </mc:Choice>
          <mc:Fallback xmlns="">
            <p:sp>
              <p:nvSpPr>
                <p:cNvPr id="90" name="Shape 9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61" y="5518682"/>
                  <a:ext cx="785348" cy="41000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944"/>
                  </a:stretch>
                </a:blipFill>
                <a:ln w="25400">
                  <a:solid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Shape 916"/>
                <p:cNvSpPr/>
                <p:nvPr/>
              </p:nvSpPr>
              <p:spPr>
                <a:xfrm>
                  <a:off x="1464862" y="6198970"/>
                  <a:ext cx="785348" cy="410004"/>
                </a:xfrm>
                <a:prstGeom prst="rect">
                  <a:avLst/>
                </a:prstGeom>
                <a:ln w="25400">
                  <a:solid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marL="0" marR="0" lvl="0" algn="ctr" defTabSz="406400">
                    <a:defRPr sz="2600">
                      <a:uFillTx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ar-AE" sz="2000" dirty="0"/>
                </a:p>
              </p:txBody>
            </p:sp>
          </mc:Choice>
          <mc:Fallback xmlns="">
            <p:sp>
              <p:nvSpPr>
                <p:cNvPr id="91" name="Shape 9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862" y="6198970"/>
                  <a:ext cx="785348" cy="41000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8451"/>
                  </a:stretch>
                </a:blipFill>
                <a:ln w="25400">
                  <a:solid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Shape 916"/>
            <p:cNvSpPr/>
            <p:nvPr/>
          </p:nvSpPr>
          <p:spPr>
            <a:xfrm>
              <a:off x="1255307" y="4850144"/>
              <a:ext cx="2828203" cy="1852310"/>
            </a:xfrm>
            <a:prstGeom prst="rect">
              <a:avLst/>
            </a:prstGeom>
            <a:ln w="25400">
              <a:solidFill>
                <a:srgbClr val="C00000"/>
              </a:solidFill>
              <a:prstDash val="dash"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algn="ctr" defTabSz="406400">
                <a:defRPr sz="2600">
                  <a:uFillTx/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93" name="Shape 920"/>
            <p:cNvSpPr/>
            <p:nvPr/>
          </p:nvSpPr>
          <p:spPr>
            <a:xfrm flipH="1" flipV="1">
              <a:off x="2276347" y="5198735"/>
              <a:ext cx="510110" cy="237932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" name="Shape 920"/>
            <p:cNvSpPr/>
            <p:nvPr/>
          </p:nvSpPr>
          <p:spPr>
            <a:xfrm flipH="1">
              <a:off x="2276347" y="5715266"/>
              <a:ext cx="457858" cy="22957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" name="Shape 920"/>
            <p:cNvSpPr/>
            <p:nvPr/>
          </p:nvSpPr>
          <p:spPr>
            <a:xfrm flipH="1">
              <a:off x="2250209" y="5945204"/>
              <a:ext cx="495309" cy="383393"/>
            </a:xfrm>
            <a:prstGeom prst="line">
              <a:avLst/>
            </a:prstGeom>
            <a:ln w="38100">
              <a:solidFill/>
              <a:miter lim="400000"/>
              <a:headEnd type="triangle"/>
            </a:ln>
          </p:spPr>
          <p:txBody>
            <a:bodyPr lIns="0" tIns="0" rIns="0" bIns="0"/>
            <a:lstStyle/>
            <a:p>
              <a:pPr marL="0" marR="0" lvl="0" defTabSz="457200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96" name="dropped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49443" y="5709575"/>
              <a:ext cx="69476" cy="3960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7" name="TextBox 56"/>
            <p:cNvSpPr txBox="1"/>
            <p:nvPr/>
          </p:nvSpPr>
          <p:spPr>
            <a:xfrm>
              <a:off x="4481324" y="4850144"/>
              <a:ext cx="2449793" cy="107721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Local perturbation</a:t>
              </a:r>
              <a:endParaRPr lang="en-US" sz="3200" i="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891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/>
        </p:nvSpPr>
        <p:spPr>
          <a:xfrm>
            <a:off x="981896" y="1269474"/>
            <a:ext cx="7150018" cy="800100"/>
          </a:xfrm>
          <a:prstGeom prst="rect">
            <a:avLst/>
          </a:prstGeom>
          <a:solidFill>
            <a:srgbClr val="FDF8F8"/>
          </a:solidFill>
          <a:ln w="12700">
            <a:solidFill/>
            <a:round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marL="40640" marR="40640" lvl="0" algn="ctr"/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994719" y="1282174"/>
            <a:ext cx="7147927" cy="769862"/>
          </a:xfrm>
          <a:prstGeom prst="line">
            <a:avLst/>
          </a:prstGeom>
          <a:ln w="38100">
            <a:solidFill>
              <a:srgbClr val="D81E00"/>
            </a:solidFill>
            <a:round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4" name="Shape 1004"/>
          <p:cNvSpPr/>
          <p:nvPr/>
        </p:nvSpPr>
        <p:spPr>
          <a:xfrm flipV="1">
            <a:off x="962243" y="1268597"/>
            <a:ext cx="7157248" cy="783438"/>
          </a:xfrm>
          <a:prstGeom prst="line">
            <a:avLst/>
          </a:prstGeom>
          <a:ln w="38100">
            <a:solidFill>
              <a:srgbClr val="D81E00"/>
            </a:solidFill>
            <a:round/>
          </a:ln>
        </p:spPr>
        <p:txBody>
          <a:bodyPr lIns="0" tIns="0" rIns="0" bIns="0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998101" y="5182066"/>
            <a:ext cx="7157247" cy="762607"/>
          </a:xfrm>
          <a:prstGeom prst="rect">
            <a:avLst/>
          </a:prstGeom>
          <a:solidFill>
            <a:srgbClr val="EAFEE8"/>
          </a:solidFill>
          <a:ln w="12700">
            <a:solidFill/>
            <a:round/>
          </a:ln>
          <a:effectLst>
            <a:outerShdw blurRad="38100" dist="38100" dir="27000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marL="40640" marR="40640" lvl="0" algn="ctr"/>
            <a:endParaRPr/>
          </a:p>
        </p:txBody>
      </p:sp>
      <p:sp>
        <p:nvSpPr>
          <p:cNvPr id="1000" name="Shape 10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Interpreting Differential Privacy</a:t>
            </a:r>
          </a:p>
        </p:txBody>
      </p:sp>
      <p:sp>
        <p:nvSpPr>
          <p:cNvPr id="1001" name="Shape 1001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74308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 naïve hope:</a:t>
            </a:r>
          </a:p>
          <a:p>
            <a:pPr marL="0" lvl="0" indent="0" algn="ctr">
              <a:buNone/>
            </a:pPr>
            <a:r>
              <a:rPr lang="en-US" dirty="0"/>
              <a:t>Your beliefs about me are the same </a:t>
            </a:r>
            <a:br>
              <a:rPr lang="en-US" dirty="0"/>
            </a:br>
            <a:r>
              <a:rPr lang="en-US" dirty="0"/>
              <a:t>after you see the output as they were before 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Impossible</a:t>
            </a:r>
          </a:p>
          <a:p>
            <a:pPr lvl="1"/>
            <a:r>
              <a:rPr lang="en-US" dirty="0"/>
              <a:t>Suppose you know that I smoke</a:t>
            </a:r>
          </a:p>
          <a:p>
            <a:pPr lvl="1"/>
            <a:r>
              <a:rPr lang="en-US" dirty="0"/>
              <a:t>Clinical study: “smoking and cancer correlated”</a:t>
            </a:r>
          </a:p>
          <a:p>
            <a:pPr lvl="1"/>
            <a:r>
              <a:rPr lang="en-US" dirty="0"/>
              <a:t>You learn something about me</a:t>
            </a:r>
          </a:p>
          <a:p>
            <a:pPr lvl="2"/>
            <a:r>
              <a:rPr lang="en-US" dirty="0"/>
              <a:t>Whether or not my data were used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Differential privacy implies:</a:t>
            </a:r>
            <a:br>
              <a:rPr lang="en-US" dirty="0"/>
            </a:br>
            <a:r>
              <a:rPr lang="en-US" dirty="0"/>
              <a:t>No matter what you know ahead of time,</a:t>
            </a:r>
          </a:p>
          <a:p>
            <a:pPr marL="0" lvl="0" indent="0" algn="ctr">
              <a:buNone/>
            </a:pPr>
            <a:r>
              <a:rPr lang="en-US" dirty="0"/>
              <a:t>You learn (almost) the same things about me </a:t>
            </a:r>
            <a:br>
              <a:rPr lang="en-US" dirty="0"/>
            </a:br>
            <a:r>
              <a:rPr lang="en-US" dirty="0"/>
              <a:t>whether or not my data are used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Bayesian formalization in 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Kasiviswanathan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 </a:t>
            </a:r>
            <a:r>
              <a:rPr lang="en-US" dirty="0">
                <a:solidFill>
                  <a:schemeClr val="accent2"/>
                </a:solidFill>
              </a:rPr>
              <a:t>’08]</a:t>
            </a:r>
            <a:r>
              <a:rPr lang="en-US" dirty="0"/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02" name="Shape 100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7651" r="10528" b="11059"/>
          <a:stretch/>
        </p:blipFill>
        <p:spPr>
          <a:xfrm>
            <a:off x="6874818" y="2539859"/>
            <a:ext cx="2240879" cy="182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670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4" grpId="0" animBg="1"/>
      <p:bldP spid="998" grpId="0" animBg="1" advAuto="0"/>
      <p:bldP spid="1001" grpId="0" uiExpand="1" build="p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oppedImage.png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6482708" y="395304"/>
            <a:ext cx="2573495" cy="2032000"/>
          </a:xfrm>
          <a:prstGeom prst="rect">
            <a:avLst/>
          </a:prstGeom>
          <a:ln w="12700">
            <a:rou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on differential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84356" y="995594"/>
            <a:ext cx="8575288" cy="4866956"/>
          </a:xfrm>
        </p:spPr>
        <p:txBody>
          <a:bodyPr anchor="ctr">
            <a:normAutofit fontScale="92500"/>
          </a:bodyPr>
          <a:lstStyle/>
          <a:p>
            <a:r>
              <a:rPr lang="en-US" dirty="0">
                <a:solidFill>
                  <a:srgbClr val="C00000"/>
                </a:solidFill>
              </a:rPr>
              <a:t>Definitions</a:t>
            </a:r>
          </a:p>
          <a:p>
            <a:pPr lvl="1"/>
            <a:r>
              <a:rPr lang="en-US" dirty="0"/>
              <a:t>Pinning down “privacy”</a:t>
            </a:r>
          </a:p>
          <a:p>
            <a:r>
              <a:rPr lang="en-US" dirty="0">
                <a:solidFill>
                  <a:srgbClr val="C00000"/>
                </a:solidFill>
              </a:rPr>
              <a:t>Algorithms</a:t>
            </a:r>
            <a:r>
              <a:rPr lang="en-US" dirty="0"/>
              <a:t>: what can we compute privately?</a:t>
            </a:r>
          </a:p>
          <a:p>
            <a:pPr lvl="1"/>
            <a:r>
              <a:rPr lang="en-US" dirty="0"/>
              <a:t>Fundamental techniques</a:t>
            </a:r>
          </a:p>
          <a:p>
            <a:pPr lvl="1"/>
            <a:r>
              <a:rPr lang="en-US" dirty="0"/>
              <a:t>Specific applications</a:t>
            </a:r>
          </a:p>
          <a:p>
            <a:r>
              <a:rPr lang="en-US" dirty="0">
                <a:solidFill>
                  <a:srgbClr val="C00000"/>
                </a:solidFill>
              </a:rPr>
              <a:t>Systems:</a:t>
            </a:r>
            <a:r>
              <a:rPr lang="en-US" dirty="0"/>
              <a:t> How do you design systems that guarantee DP? </a:t>
            </a:r>
          </a:p>
          <a:p>
            <a:pPr lvl="1"/>
            <a:r>
              <a:rPr lang="en-US" dirty="0"/>
              <a:t>PL, DBMS, …</a:t>
            </a:r>
          </a:p>
          <a:p>
            <a:r>
              <a:rPr lang="en-US" dirty="0">
                <a:solidFill>
                  <a:srgbClr val="C00000"/>
                </a:solidFill>
              </a:rPr>
              <a:t>Attacks</a:t>
            </a:r>
            <a:r>
              <a:rPr lang="en-US" dirty="0"/>
              <a:t>: “Cryptanalysis” for data privacy</a:t>
            </a:r>
          </a:p>
          <a:p>
            <a:pPr lvl="1"/>
            <a:r>
              <a:rPr lang="en-US" dirty="0"/>
              <a:t>Impossibility results</a:t>
            </a:r>
          </a:p>
          <a:p>
            <a:r>
              <a:rPr lang="en-US" dirty="0">
                <a:solidFill>
                  <a:srgbClr val="C00000"/>
                </a:solidFill>
              </a:rPr>
              <a:t>Implications for other areas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Adaptive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36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956B-EA49-C54B-B328-2E59287A0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as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9962-69B1-9240-920B-C2B5E9603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DC17E-DA4A-CD4B-A946-AA85C7B58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11DDBA-B4F5-784E-9AAB-96846BA1C86C}"/>
                  </a:ext>
                </a:extLst>
              </p14:cNvPr>
              <p14:cNvContentPartPr/>
              <p14:nvPr/>
            </p14:nvContentPartPr>
            <p14:xfrm>
              <a:off x="3014796" y="2860755"/>
              <a:ext cx="20160" cy="15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11DDBA-B4F5-784E-9AAB-96846BA1C8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596" y="2844555"/>
                <a:ext cx="52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EB1799-F3C0-B149-92A8-AB013E8D5221}"/>
                  </a:ext>
                </a:extLst>
              </p14:cNvPr>
              <p14:cNvContentPartPr/>
              <p14:nvPr/>
            </p14:nvContentPartPr>
            <p14:xfrm>
              <a:off x="4287396" y="2952915"/>
              <a:ext cx="151200" cy="12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EB1799-F3C0-B149-92A8-AB013E8D52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2276" y="2937435"/>
                <a:ext cx="18180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397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FFDB-5127-214B-B9D0-5C7AFCF2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Secrecy v.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18822-4238-F94C-A8E0-934CA0EE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privacy = secrecy</a:t>
            </a:r>
          </a:p>
          <a:p>
            <a:pPr lvl="1"/>
            <a:r>
              <a:rPr lang="en-US" dirty="0"/>
              <a:t>Attorney-client privilege</a:t>
            </a:r>
          </a:p>
          <a:p>
            <a:pPr lvl="1"/>
            <a:r>
              <a:rPr lang="en-US" dirty="0"/>
              <a:t>Dressing out of sight</a:t>
            </a:r>
          </a:p>
          <a:p>
            <a:pPr lvl="1"/>
            <a:r>
              <a:rPr lang="en-US" dirty="0"/>
              <a:t>Subversive speech</a:t>
            </a:r>
          </a:p>
          <a:p>
            <a:r>
              <a:rPr lang="en-US" dirty="0"/>
              <a:t>Sometimes, “privacy” = control</a:t>
            </a:r>
          </a:p>
          <a:p>
            <a:pPr lvl="1"/>
            <a:r>
              <a:rPr lang="en-US" dirty="0"/>
              <a:t>Sharing medical records</a:t>
            </a:r>
          </a:p>
          <a:p>
            <a:pPr lvl="1"/>
            <a:r>
              <a:rPr lang="en-US" dirty="0"/>
              <a:t>Dressing/undressing</a:t>
            </a:r>
          </a:p>
          <a:p>
            <a:pPr lvl="1"/>
            <a:r>
              <a:rPr lang="en-US" dirty="0"/>
              <a:t>Discussing suicidal thoughts</a:t>
            </a:r>
          </a:p>
          <a:p>
            <a:pPr lvl="1"/>
            <a:r>
              <a:rPr lang="en-US" dirty="0"/>
              <a:t>Information gathered by amazon to</a:t>
            </a:r>
          </a:p>
          <a:p>
            <a:pPr lvl="2"/>
            <a:r>
              <a:rPr lang="en-US" dirty="0"/>
              <a:t>Fulfill an order</a:t>
            </a:r>
          </a:p>
          <a:p>
            <a:pPr lvl="2"/>
            <a:r>
              <a:rPr lang="en-US" dirty="0"/>
              <a:t>Recommend me products</a:t>
            </a:r>
          </a:p>
          <a:p>
            <a:pPr lvl="2"/>
            <a:r>
              <a:rPr lang="en-US" dirty="0"/>
              <a:t>Sell to other companies</a:t>
            </a:r>
          </a:p>
          <a:p>
            <a:pPr lvl="1"/>
            <a:r>
              <a:rPr lang="en-US" dirty="0"/>
              <a:t>Information gathered by government for</a:t>
            </a:r>
          </a:p>
          <a:p>
            <a:pPr lvl="2"/>
            <a:r>
              <a:rPr lang="en-US" dirty="0"/>
              <a:t>Census</a:t>
            </a:r>
          </a:p>
          <a:p>
            <a:pPr lvl="2"/>
            <a:r>
              <a:rPr lang="en-US" dirty="0"/>
              <a:t>Surveillance</a:t>
            </a:r>
          </a:p>
          <a:p>
            <a:r>
              <a:rPr lang="en-US" dirty="0"/>
              <a:t>”Privacy” deeply tied to basic rights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87E1-2E08-9946-817E-36CB4E4A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4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3F95-378D-0B44-B009-4140F9A1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A2C9-A774-0644-80A2-107DD265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23274-AFE2-C847-B590-20E17C969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9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BA072A-884F-D944-966B-60EB2B898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Fairness and bias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C9B7EBE-4EC6-B941-9EC7-3B3AD9750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67317-BC82-E14C-9CC3-2797F0C3C1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9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FEFA-AF8F-024D-88CD-A0438383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data being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9190-8003-9D47-B3E2-E56EBC38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Decisions increasingly automated…</a:t>
            </a:r>
          </a:p>
          <a:p>
            <a:r>
              <a:rPr lang="en-US" dirty="0"/>
              <a:t>Loans </a:t>
            </a:r>
          </a:p>
          <a:p>
            <a:r>
              <a:rPr lang="en-US" dirty="0"/>
              <a:t>Employment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Sentencing and bail</a:t>
            </a:r>
          </a:p>
          <a:p>
            <a:r>
              <a:rPr lang="en-US" dirty="0"/>
              <a:t>Policing </a:t>
            </a:r>
          </a:p>
          <a:p>
            <a:r>
              <a:rPr lang="en-US" dirty="0"/>
              <a:t>Romantic relationships</a:t>
            </a:r>
          </a:p>
          <a:p>
            <a:r>
              <a:rPr lang="en-US" dirty="0"/>
              <a:t>Civil society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A8B5-976B-4149-BECA-65B43F68AC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20FF-C20B-7143-A308-BCEAB68D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9FD19-2EE5-084F-A741-CF9C7C1B2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err="1"/>
              <a:t>images.yahoo.com</a:t>
            </a:r>
            <a:r>
              <a:rPr lang="en-US" dirty="0"/>
              <a:t> for “CEO”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B61DA-3D30-C049-B05D-47750F8A3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B8CE3-35A0-3342-A702-46283B0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3"/>
          <a:stretch/>
        </p:blipFill>
        <p:spPr>
          <a:xfrm>
            <a:off x="479176" y="1811867"/>
            <a:ext cx="8299064" cy="44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9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4F6F-BBCC-C244-852D-368EBF7A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DE472-4E11-6A4C-8E98-AECEAE3C8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Data Ethics (in general)</a:t>
            </a:r>
          </a:p>
          <a:p>
            <a:r>
              <a:rPr lang="en-US" dirty="0"/>
              <a:t>Lachlan </a:t>
            </a:r>
            <a:r>
              <a:rPr lang="en-US" dirty="0" err="1"/>
              <a:t>McCalman</a:t>
            </a:r>
            <a:r>
              <a:rPr lang="en-US" dirty="0"/>
              <a:t>. </a:t>
            </a:r>
            <a:r>
              <a:rPr lang="en-US" i="1" dirty="0"/>
              <a:t>Ethics by numbers: how to build machine learning that cares</a:t>
            </a:r>
            <a:r>
              <a:rPr lang="en-US" dirty="0"/>
              <a:t> (2017)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https://theconversation.com/ethics-by-numbers-how-to-build-machine-learning-that-cares-85399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Privacy</a:t>
            </a:r>
          </a:p>
          <a:p>
            <a:r>
              <a:rPr lang="en-US" dirty="0"/>
              <a:t>Z. </a:t>
            </a:r>
            <a:r>
              <a:rPr lang="en-US" dirty="0" err="1"/>
              <a:t>Tufecki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https://www.nytimes.com/2018/03/19/opinion/facebook-cambridge-analytica.html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https://www.nytimes.com/2018/01/30/opinion/strava-privacy.html</a:t>
            </a:r>
            <a:endParaRPr lang="en-US" dirty="0"/>
          </a:p>
          <a:p>
            <a:r>
              <a:rPr lang="en-US" dirty="0"/>
              <a:t>A. Narayanan and V. </a:t>
            </a:r>
            <a:r>
              <a:rPr lang="en-US" dirty="0" err="1"/>
              <a:t>Shmatikov</a:t>
            </a:r>
            <a:r>
              <a:rPr lang="en-US" dirty="0"/>
              <a:t>, Myths and fallacies of “Personally identifiable information” (2010)</a:t>
            </a:r>
          </a:p>
          <a:p>
            <a:pPr lvl="1"/>
            <a:r>
              <a:rPr lang="en-US" dirty="0">
                <a:hlinkClick r:id="rId5"/>
              </a:rPr>
              <a:t>https://www.cs.utexas.edu/~shmat/shmat_cacm10.pdf</a:t>
            </a:r>
            <a:endParaRPr lang="en-US" dirty="0"/>
          </a:p>
          <a:p>
            <a:r>
              <a:rPr lang="en-US" dirty="0"/>
              <a:t>Nissim et al, </a:t>
            </a:r>
            <a:r>
              <a:rPr lang="en-US" i="1" dirty="0"/>
              <a:t>Differential Privacy: A Primer for a Non-technical Audience</a:t>
            </a:r>
            <a:r>
              <a:rPr lang="en-US" dirty="0"/>
              <a:t>, (2018)</a:t>
            </a:r>
            <a:endParaRPr lang="en-US" i="1" dirty="0"/>
          </a:p>
          <a:p>
            <a:pPr lvl="1"/>
            <a:r>
              <a:rPr lang="en-US" dirty="0">
                <a:hlinkClick r:id="rId6"/>
              </a:rPr>
              <a:t>https://privacytools.seas.harvard.edu/files/privacytools/files/pedagogical-document-dp_new.pdf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Transparency</a:t>
            </a:r>
          </a:p>
          <a:p>
            <a:r>
              <a:rPr lang="en-US" dirty="0" err="1"/>
              <a:t>Simonite</a:t>
            </a:r>
            <a:r>
              <a:rPr lang="en-US" dirty="0"/>
              <a:t>, </a:t>
            </a:r>
            <a:r>
              <a:rPr lang="en-US" i="1" dirty="0"/>
              <a:t>AI Experts Want To End 'Black Box' Algorithms In Government</a:t>
            </a:r>
            <a:r>
              <a:rPr lang="en-US" dirty="0"/>
              <a:t>. Wired, 2017 </a:t>
            </a:r>
          </a:p>
          <a:p>
            <a:pPr lvl="1"/>
            <a:r>
              <a:rPr lang="en-US" dirty="0">
                <a:hlinkClick r:id="rId7"/>
              </a:rPr>
              <a:t>https://www.wired.com/story/ai-experts-want-to-end-black-box-algorithms-in-government/</a:t>
            </a:r>
            <a:r>
              <a:rPr lang="en-US" dirty="0"/>
              <a:t> </a:t>
            </a:r>
          </a:p>
          <a:p>
            <a:r>
              <a:rPr lang="en-US" dirty="0"/>
              <a:t>How to hold algorithms accountable, MIT Tech Review</a:t>
            </a:r>
          </a:p>
          <a:p>
            <a:pPr lvl="1"/>
            <a:r>
              <a:rPr lang="en-US" dirty="0">
                <a:hlinkClick r:id="rId8"/>
              </a:rPr>
              <a:t>https://www.technologyreview.com/s/602933/how-to-hold-algorithms-accountable/</a:t>
            </a:r>
            <a:r>
              <a:rPr lang="en-US" dirty="0"/>
              <a:t> </a:t>
            </a:r>
          </a:p>
          <a:p>
            <a:r>
              <a:rPr lang="en-US" dirty="0"/>
              <a:t>New York City commission on algorithmic accountability </a:t>
            </a:r>
          </a:p>
          <a:p>
            <a:pPr lvl="1"/>
            <a:r>
              <a:rPr lang="en-US" dirty="0">
                <a:hlinkClick r:id="rId9"/>
              </a:rPr>
              <a:t>https://www.newyorker.com/tech/elements/new-york-citys-bold-flawed-attempt-to-make-algorithms-accountable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Fairness</a:t>
            </a:r>
          </a:p>
          <a:p>
            <a:r>
              <a:rPr lang="en-US" dirty="0" err="1"/>
              <a:t>Propublica</a:t>
            </a:r>
            <a:r>
              <a:rPr lang="en-US" dirty="0"/>
              <a:t> and </a:t>
            </a:r>
            <a:r>
              <a:rPr lang="en-US" dirty="0" err="1"/>
              <a:t>Compas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hlinkClick r:id="rId10"/>
              </a:rPr>
              <a:t>https://www.propublica.org/article/machine-bias-risk-assessments-in-criminal-sentencing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F85CA-9612-AC46-9A20-E664B204F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2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C45E-FD6F-5847-B6C1-C2437925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 not work in a vacuum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551F-F725-D34B-AF2D-3779847D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work you do as a computer scientist or data analyst changes the world</a:t>
            </a:r>
          </a:p>
          <a:p>
            <a:pPr lvl="1"/>
            <a:r>
              <a:rPr lang="en-US" dirty="0"/>
              <a:t>For better or for worse</a:t>
            </a:r>
          </a:p>
          <a:p>
            <a:endParaRPr lang="en-US" dirty="0"/>
          </a:p>
          <a:p>
            <a:r>
              <a:rPr lang="en-US" dirty="0"/>
              <a:t>Your responsibility: Think about the effects of your work </a:t>
            </a:r>
          </a:p>
          <a:p>
            <a:endParaRPr lang="en-US" dirty="0"/>
          </a:p>
          <a:p>
            <a:r>
              <a:rPr lang="en-US" dirty="0"/>
              <a:t>Engineering has focused on responsibility for years</a:t>
            </a:r>
          </a:p>
          <a:p>
            <a:pPr lvl="1"/>
            <a:r>
              <a:rPr lang="en-US" dirty="0"/>
              <a:t>Obvious why engineering of physical systems matters</a:t>
            </a:r>
          </a:p>
          <a:p>
            <a:pPr lvl="2"/>
            <a:r>
              <a:rPr lang="en-US" dirty="0"/>
              <a:t>Bridges, cars, airplanes, factories</a:t>
            </a:r>
          </a:p>
          <a:p>
            <a:pPr lvl="1"/>
            <a:r>
              <a:rPr lang="en-US" dirty="0"/>
              <a:t>Digital systems are now just as important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https://www.acm.org/about-acm/acm-code-of-ethics-and-professional-conduct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1BB17-3CAF-6147-BBE5-BBF4003A81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44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6B94-8516-424A-8514-AC39A8AC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general principles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E2C1-CC6C-5146-9762-A7C0B562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“Human-subject” data = data about people</a:t>
            </a:r>
          </a:p>
          <a:p>
            <a:endParaRPr lang="en-US" dirty="0"/>
          </a:p>
          <a:p>
            <a:r>
              <a:rPr lang="en-US" dirty="0"/>
              <a:t>Well-established guidelines for human subject research</a:t>
            </a:r>
          </a:p>
          <a:p>
            <a:pPr lvl="1"/>
            <a:r>
              <a:rPr lang="en-US" dirty="0"/>
              <a:t>Informed consent</a:t>
            </a:r>
          </a:p>
          <a:p>
            <a:pPr lvl="1"/>
            <a:r>
              <a:rPr lang="en-US" dirty="0"/>
              <a:t>Do no harm</a:t>
            </a:r>
          </a:p>
          <a:p>
            <a:pPr lvl="1"/>
            <a:r>
              <a:rPr lang="en-US" dirty="0"/>
              <a:t>Limited use</a:t>
            </a:r>
          </a:p>
          <a:p>
            <a:r>
              <a:rPr lang="en-US" dirty="0"/>
              <a:t>Commercial settings</a:t>
            </a:r>
          </a:p>
          <a:p>
            <a:pPr lvl="1"/>
            <a:r>
              <a:rPr lang="en-US" dirty="0"/>
              <a:t>Fewer guidelines</a:t>
            </a:r>
          </a:p>
          <a:p>
            <a:pPr lvl="1"/>
            <a:r>
              <a:rPr lang="en-US" dirty="0"/>
              <a:t>A few relevant bodies of law</a:t>
            </a:r>
          </a:p>
          <a:p>
            <a:pPr lvl="2"/>
            <a:r>
              <a:rPr lang="en-US" dirty="0"/>
              <a:t>Privacy</a:t>
            </a:r>
          </a:p>
          <a:p>
            <a:pPr lvl="2"/>
            <a:r>
              <a:rPr lang="en-US" dirty="0"/>
              <a:t>Anti-discrimination and civil rights</a:t>
            </a:r>
          </a:p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Laws, regulations, guidelines lag years behind problems</a:t>
            </a:r>
          </a:p>
          <a:p>
            <a:pPr lvl="1"/>
            <a:r>
              <a:rPr lang="en-US" dirty="0"/>
              <a:t>Use your judgement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62216-F080-D349-A2FA-181B407FED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0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F7B4-20DE-554E-8356-91371E12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and accountability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DC04-601B-FE49-BBB9-D39F6B01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does it mean for algorithmic decisions to be </a:t>
            </a:r>
            <a:r>
              <a:rPr lang="en-US" b="1" dirty="0"/>
              <a:t>accountable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Starting point: Five principles</a:t>
            </a:r>
          </a:p>
          <a:p>
            <a:r>
              <a:rPr lang="en-US" dirty="0"/>
              <a:t>Responsibility</a:t>
            </a:r>
          </a:p>
          <a:p>
            <a:pPr lvl="1"/>
            <a:r>
              <a:rPr lang="en-US" dirty="0"/>
              <a:t>A “person” (human/organization) should take responsibility</a:t>
            </a:r>
          </a:p>
          <a:p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What variables played important roles?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It should be measured</a:t>
            </a:r>
          </a:p>
          <a:p>
            <a:r>
              <a:rPr lang="en-US" dirty="0"/>
              <a:t>Auditability </a:t>
            </a:r>
          </a:p>
          <a:p>
            <a:pPr lvl="1"/>
            <a:r>
              <a:rPr lang="en-US" dirty="0"/>
              <a:t>Third party access should be possible (e.g. via open source code)</a:t>
            </a:r>
          </a:p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We’ll come back to this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 err="1"/>
              <a:t>Diakopolous</a:t>
            </a:r>
            <a:r>
              <a:rPr lang="en-US" dirty="0"/>
              <a:t> &amp; </a:t>
            </a:r>
            <a:r>
              <a:rPr lang="en-US" dirty="0" err="1"/>
              <a:t>Friedler</a:t>
            </a:r>
            <a:endParaRPr lang="en-US" dirty="0"/>
          </a:p>
          <a:p>
            <a:r>
              <a:rPr lang="en-US" dirty="0">
                <a:hlinkClick r:id="rId2"/>
              </a:rPr>
              <a:t>https://www.technologyreview.com/s/602933/how-to-hold-algorithms-accountable/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19DF7-7B60-194C-9C57-3CABC9B60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FCE-463D-7C48-842B-97629466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1131-3816-8349-AD78-41709BE76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does it mean to handle sensitive data responsibly?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 aspects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Restrict access to authorized people/applications</a:t>
            </a:r>
          </a:p>
          <a:p>
            <a:pPr lvl="1"/>
            <a:r>
              <a:rPr lang="en-US" dirty="0"/>
              <a:t>Well-understood technical topic, lots of tools (and bugs)</a:t>
            </a:r>
          </a:p>
          <a:p>
            <a:r>
              <a:rPr lang="en-US" dirty="0"/>
              <a:t>Privacy of statistical data</a:t>
            </a:r>
          </a:p>
          <a:p>
            <a:pPr lvl="1"/>
            <a:r>
              <a:rPr lang="en-US" dirty="0"/>
              <a:t>How can I “</a:t>
            </a:r>
            <a:r>
              <a:rPr lang="en-US" dirty="0" err="1"/>
              <a:t>anonimyze</a:t>
            </a:r>
            <a:r>
              <a:rPr lang="en-US" dirty="0"/>
              <a:t>” data for sharing?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Informed consent</a:t>
            </a:r>
          </a:p>
          <a:p>
            <a:pPr lvl="1"/>
            <a:r>
              <a:rPr lang="en-US" dirty="0"/>
              <a:t>How is consent possible when systems are complex? </a:t>
            </a:r>
          </a:p>
          <a:p>
            <a:pPr marL="457200" lvl="1" indent="0">
              <a:buNone/>
            </a:pPr>
            <a:r>
              <a:rPr lang="en-US" dirty="0"/>
              <a:t>	c.f. Cambridge Analytica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20A1F-3F53-E844-A0CA-42E3EEFF50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95" y="301658"/>
            <a:ext cx="8964105" cy="933253"/>
          </a:xfrm>
          <a:prstGeom prst="rect">
            <a:avLst/>
          </a:prstGeom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t="9453" r="4136" b="6064"/>
          <a:stretch/>
        </p:blipFill>
        <p:spPr bwMode="auto">
          <a:xfrm>
            <a:off x="2851338" y="159867"/>
            <a:ext cx="4911918" cy="5702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5" t="2215" r="2214" b="90449"/>
          <a:stretch/>
        </p:blipFill>
        <p:spPr bwMode="auto">
          <a:xfrm>
            <a:off x="7763256" y="6452788"/>
            <a:ext cx="1304544" cy="29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479120" y="5508263"/>
            <a:ext cx="39953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i="0" dirty="0">
              <a:latin typeface="+mj-lt"/>
            </a:endParaRPr>
          </a:p>
          <a:p>
            <a:pPr algn="ctr"/>
            <a:endParaRPr lang="en-US" sz="2000" i="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8071" y="5733241"/>
            <a:ext cx="39953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0" dirty="0">
                <a:latin typeface="+mj-lt"/>
              </a:rPr>
              <a:t>“Relax – it can only </a:t>
            </a:r>
            <a:br>
              <a:rPr lang="en-US" sz="2000" i="0" dirty="0">
                <a:latin typeface="+mj-lt"/>
              </a:rPr>
            </a:br>
            <a:r>
              <a:rPr lang="en-US" sz="2000" i="0" dirty="0">
                <a:latin typeface="+mj-lt"/>
              </a:rPr>
              <a:t>see metadata.”</a:t>
            </a:r>
          </a:p>
        </p:txBody>
      </p:sp>
    </p:spTree>
    <p:extLst>
      <p:ext uri="{BB962C8B-B14F-4D97-AF65-F5344CB8AC3E}">
        <p14:creationId xmlns:p14="http://schemas.microsoft.com/office/powerpoint/2010/main" val="25155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19668</TotalTime>
  <Words>2215</Words>
  <Application>Microsoft Macintosh PowerPoint</Application>
  <PresentationFormat>On-screen Show (4:3)</PresentationFormat>
  <Paragraphs>503</Paragraphs>
  <Slides>41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Cambria Math</vt:lpstr>
      <vt:lpstr>Corbel</vt:lpstr>
      <vt:lpstr>Gill Sans</vt:lpstr>
      <vt:lpstr>Gill Sans MT</vt:lpstr>
      <vt:lpstr>Helvetica</vt:lpstr>
      <vt:lpstr>Lucida Grande</vt:lpstr>
      <vt:lpstr>Majalla UI</vt:lpstr>
      <vt:lpstr>Times New Roman</vt:lpstr>
      <vt:lpstr>Wingdings</vt:lpstr>
      <vt:lpstr>Office Theme</vt:lpstr>
      <vt:lpstr>Lectures 20-21 Ethics in data science</vt:lpstr>
      <vt:lpstr>Outline</vt:lpstr>
      <vt:lpstr>This unit: two lectures</vt:lpstr>
      <vt:lpstr>Where are data being used?</vt:lpstr>
      <vt:lpstr>You do not work in a vacuum</vt:lpstr>
      <vt:lpstr>Some general principles </vt:lpstr>
      <vt:lpstr>Transparency and accountability</vt:lpstr>
      <vt:lpstr>Privacy</vt:lpstr>
      <vt:lpstr>PowerPoint Presentation</vt:lpstr>
      <vt:lpstr>Privacy of Statistical Data</vt:lpstr>
      <vt:lpstr>Privacy in Statistical Databases</vt:lpstr>
      <vt:lpstr>PowerPoint Presentation</vt:lpstr>
      <vt:lpstr>Two conflicting goals</vt:lpstr>
      <vt:lpstr>First attempt: Remove obvious identifiers</vt:lpstr>
      <vt:lpstr>The myth of PII</vt:lpstr>
      <vt:lpstr>Is the problem granularity?</vt:lpstr>
      <vt:lpstr>Membership Attacks</vt:lpstr>
      <vt:lpstr>PowerPoint Presentation</vt:lpstr>
      <vt:lpstr>PowerPoint Presentation</vt:lpstr>
      <vt:lpstr>PowerPoint Presentation</vt:lpstr>
      <vt:lpstr>Differential privacy [Dwork, McSherry, Nissim, S ‘06] </vt:lpstr>
      <vt:lpstr>Deployed differentially private algorithms</vt:lpstr>
      <vt:lpstr>Differential Privacy [Dwork, McSherry, Nissim, S. 2006]</vt:lpstr>
      <vt:lpstr>Differential Privacy</vt:lpstr>
      <vt:lpstr>Differential Privacy [Dwork, McSherry, Nissim, S. 2006]</vt:lpstr>
      <vt:lpstr>Differential Privacy [Dwork, McSherry, Nissim, S. 2006]</vt:lpstr>
      <vt:lpstr>Randomized Response</vt:lpstr>
      <vt:lpstr>Noise Addition</vt:lpstr>
      <vt:lpstr>Noise addition</vt:lpstr>
      <vt:lpstr>Noise Addition</vt:lpstr>
      <vt:lpstr>Laplace Mechanism</vt:lpstr>
      <vt:lpstr>Attacks “match” differential privacy</vt:lpstr>
      <vt:lpstr>A rich algorithmic field</vt:lpstr>
      <vt:lpstr>Interpreting Differential Privacy</vt:lpstr>
      <vt:lpstr>Research on differential privacy</vt:lpstr>
      <vt:lpstr>Privacy as control</vt:lpstr>
      <vt:lpstr>Secrecy v. Control</vt:lpstr>
      <vt:lpstr>PowerPoint Presentation</vt:lpstr>
      <vt:lpstr>Fairness and bias</vt:lpstr>
      <vt:lpstr>Algorithmic bias</vt:lpstr>
      <vt:lpstr>Further Reading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Microsoft Office User</cp:lastModifiedBy>
  <cp:revision>1040</cp:revision>
  <cp:lastPrinted>2018-01-18T16:44:21Z</cp:lastPrinted>
  <dcterms:modified xsi:type="dcterms:W3CDTF">2018-06-05T15:52:57Z</dcterms:modified>
</cp:coreProperties>
</file>